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2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256" r:id="rId2"/>
    <p:sldId id="333" r:id="rId3"/>
    <p:sldId id="328" r:id="rId4"/>
    <p:sldId id="334" r:id="rId5"/>
    <p:sldId id="348" r:id="rId6"/>
    <p:sldId id="347" r:id="rId7"/>
    <p:sldId id="330" r:id="rId8"/>
    <p:sldId id="355" r:id="rId9"/>
    <p:sldId id="356" r:id="rId10"/>
    <p:sldId id="357" r:id="rId11"/>
    <p:sldId id="316" r:id="rId12"/>
    <p:sldId id="288" r:id="rId13"/>
    <p:sldId id="296" r:id="rId14"/>
    <p:sldId id="297" r:id="rId15"/>
    <p:sldId id="299" r:id="rId16"/>
    <p:sldId id="300" r:id="rId17"/>
    <p:sldId id="301" r:id="rId18"/>
    <p:sldId id="302" r:id="rId19"/>
    <p:sldId id="303" r:id="rId20"/>
    <p:sldId id="304" r:id="rId21"/>
    <p:sldId id="306" r:id="rId22"/>
    <p:sldId id="358" r:id="rId23"/>
    <p:sldId id="359" r:id="rId24"/>
    <p:sldId id="331" r:id="rId25"/>
    <p:sldId id="332" r:id="rId26"/>
    <p:sldId id="308" r:id="rId27"/>
    <p:sldId id="317" r:id="rId28"/>
    <p:sldId id="284" r:id="rId29"/>
    <p:sldId id="282" r:id="rId30"/>
  </p:sldIdLst>
  <p:sldSz cx="12192000" cy="6858000"/>
  <p:notesSz cx="6858000" cy="99472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7" userDrawn="1">
          <p15:clr>
            <a:srgbClr val="A4A3A4"/>
          </p15:clr>
        </p15:guide>
        <p15:guide id="2" pos="38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76"/>
    <p:restoredTop sz="89319"/>
  </p:normalViewPr>
  <p:slideViewPr>
    <p:cSldViewPr snapToGrid="0" showGuides="1">
      <p:cViewPr varScale="1">
        <p:scale>
          <a:sx n="61" d="100"/>
          <a:sy n="61" d="100"/>
        </p:scale>
        <p:origin x="828" y="42"/>
      </p:cViewPr>
      <p:guideLst>
        <p:guide orient="horz" pos="2157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1#1">
  <dgm:title val=""/>
  <dgm:desc val=""/>
  <dgm:catLst>
    <dgm:cat type="accent2" pri="11100"/>
  </dgm:catLst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BD1549A-095F-4CBB-A307-1CC160D39D92}" type="doc">
      <dgm:prSet loTypeId="urn:microsoft.com/office/officeart/2005/8/layout/list1#1" loCatId="list" qsTypeId="urn:microsoft.com/office/officeart/2005/8/quickstyle/simple1#1" qsCatId="simple" csTypeId="urn:microsoft.com/office/officeart/2005/8/colors/accent2_1#1" csCatId="accent2" phldr="1"/>
      <dgm:spPr/>
      <dgm:t>
        <a:bodyPr/>
        <a:lstStyle/>
        <a:p>
          <a:endParaRPr lang="ru-RU"/>
        </a:p>
      </dgm:t>
    </dgm:pt>
    <dgm:pt modelId="{88BD83BC-E78D-4C12-8CC7-F3E351531146}">
      <dgm:prSet phldrT="[Текст]"/>
      <dgm:spPr/>
      <dgm:t>
        <a:bodyPr/>
        <a:lstStyle/>
        <a:p>
          <a:r>
            <a:rPr lang="ru-RU" dirty="0" smtClean="0"/>
            <a:t>Справочно-библиографический фонд</a:t>
          </a:r>
          <a:endParaRPr lang="ru-RU" dirty="0"/>
        </a:p>
      </dgm:t>
    </dgm:pt>
    <dgm:pt modelId="{1343022F-3807-4563-881E-1785D1781D66}" type="parTrans" cxnId="{458CA074-9617-47E2-8D19-248EF04B96DC}">
      <dgm:prSet/>
      <dgm:spPr/>
      <dgm:t>
        <a:bodyPr/>
        <a:lstStyle/>
        <a:p>
          <a:endParaRPr lang="ru-RU"/>
        </a:p>
      </dgm:t>
    </dgm:pt>
    <dgm:pt modelId="{350A2C0C-C0A0-44C3-AEA9-B2CB864C6557}" type="sibTrans" cxnId="{458CA074-9617-47E2-8D19-248EF04B96DC}">
      <dgm:prSet/>
      <dgm:spPr/>
      <dgm:t>
        <a:bodyPr/>
        <a:lstStyle/>
        <a:p>
          <a:endParaRPr lang="ru-RU"/>
        </a:p>
      </dgm:t>
    </dgm:pt>
    <dgm:pt modelId="{430D8D1C-9E53-4759-9B1A-AB0B92172D85}">
      <dgm:prSet phldrT="[Текст]"/>
      <dgm:spPr/>
      <dgm:t>
        <a:bodyPr/>
        <a:lstStyle/>
        <a:p>
          <a:r>
            <a:rPr lang="ru-RU" dirty="0" smtClean="0"/>
            <a:t>Система каталогов, картотек и баз данных</a:t>
          </a:r>
          <a:endParaRPr lang="ru-RU" dirty="0"/>
        </a:p>
      </dgm:t>
    </dgm:pt>
    <dgm:pt modelId="{FF3924BD-78BF-494B-B5FC-8126185596F7}" type="parTrans" cxnId="{C28604CA-4F8D-4B92-A196-8E738D93A701}">
      <dgm:prSet/>
      <dgm:spPr/>
      <dgm:t>
        <a:bodyPr/>
        <a:lstStyle/>
        <a:p>
          <a:endParaRPr lang="ru-RU"/>
        </a:p>
      </dgm:t>
    </dgm:pt>
    <dgm:pt modelId="{C4B4BF0B-4221-4E5A-90D1-47C7FA973E37}" type="sibTrans" cxnId="{C28604CA-4F8D-4B92-A196-8E738D93A701}">
      <dgm:prSet/>
      <dgm:spPr/>
      <dgm:t>
        <a:bodyPr/>
        <a:lstStyle/>
        <a:p>
          <a:endParaRPr lang="ru-RU"/>
        </a:p>
      </dgm:t>
    </dgm:pt>
    <dgm:pt modelId="{14BFC5C3-A31A-4E31-AE94-6F46157EB2B2}">
      <dgm:prSet phldrT="[Текст]"/>
      <dgm:spPr/>
      <dgm:t>
        <a:bodyPr/>
        <a:lstStyle/>
        <a:p>
          <a:r>
            <a:rPr lang="ru-RU" dirty="0" smtClean="0"/>
            <a:t>Фонд неопубликованных библиографических пособий</a:t>
          </a:r>
          <a:endParaRPr lang="ru-RU" dirty="0"/>
        </a:p>
      </dgm:t>
    </dgm:pt>
    <dgm:pt modelId="{9DAA2AEE-9538-4032-BD37-64FA6EFDCA59}" type="parTrans" cxnId="{8173FEB3-3E0E-4F8B-88DF-6F4420F2E565}">
      <dgm:prSet/>
      <dgm:spPr/>
      <dgm:t>
        <a:bodyPr/>
        <a:lstStyle/>
        <a:p>
          <a:endParaRPr lang="ru-RU"/>
        </a:p>
      </dgm:t>
    </dgm:pt>
    <dgm:pt modelId="{93901E41-592E-42CA-81BA-C2030F6CC94D}" type="sibTrans" cxnId="{8173FEB3-3E0E-4F8B-88DF-6F4420F2E565}">
      <dgm:prSet/>
      <dgm:spPr/>
      <dgm:t>
        <a:bodyPr/>
        <a:lstStyle/>
        <a:p>
          <a:endParaRPr lang="ru-RU"/>
        </a:p>
      </dgm:t>
    </dgm:pt>
    <dgm:pt modelId="{03560FE3-FFD4-4A1D-A2D3-298AD7FC3AED}" type="pres">
      <dgm:prSet presAssocID="{4BD1549A-095F-4CBB-A307-1CC160D39D92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DFB71ED-8A54-4FA3-B686-6D7F02F5C8D1}" type="pres">
      <dgm:prSet presAssocID="{88BD83BC-E78D-4C12-8CC7-F3E351531146}" presName="parentLin" presStyleCnt="0"/>
      <dgm:spPr/>
    </dgm:pt>
    <dgm:pt modelId="{B88FFA49-5B4E-4FF5-BB52-1522BCBA80B0}" type="pres">
      <dgm:prSet presAssocID="{88BD83BC-E78D-4C12-8CC7-F3E351531146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39A21ED8-D4D4-435F-9A63-C3E3734E8C69}" type="pres">
      <dgm:prSet presAssocID="{88BD83BC-E78D-4C12-8CC7-F3E351531146}" presName="parentText" presStyleLbl="node1" presStyleIdx="0" presStyleCnt="3" custLinFactNeighborX="-7533" custLinFactNeighborY="21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FC7CA47-9F0D-4C14-874C-E8B6277B3F36}" type="pres">
      <dgm:prSet presAssocID="{88BD83BC-E78D-4C12-8CC7-F3E351531146}" presName="negativeSpace" presStyleCnt="0"/>
      <dgm:spPr/>
    </dgm:pt>
    <dgm:pt modelId="{611C3002-E361-4972-A92D-47BC19A013B1}" type="pres">
      <dgm:prSet presAssocID="{88BD83BC-E78D-4C12-8CC7-F3E351531146}" presName="childText" presStyleLbl="conFgAcc1" presStyleIdx="0" presStyleCnt="3">
        <dgm:presLayoutVars>
          <dgm:bulletEnabled val="1"/>
        </dgm:presLayoutVars>
      </dgm:prSet>
      <dgm:spPr/>
    </dgm:pt>
    <dgm:pt modelId="{FD6B3A85-5DB2-4BEE-9F74-B31ACF02D8AA}" type="pres">
      <dgm:prSet presAssocID="{350A2C0C-C0A0-44C3-AEA9-B2CB864C6557}" presName="spaceBetweenRectangles" presStyleCnt="0"/>
      <dgm:spPr/>
    </dgm:pt>
    <dgm:pt modelId="{490804BE-FCAD-4C51-94D7-DADF380E6E5A}" type="pres">
      <dgm:prSet presAssocID="{430D8D1C-9E53-4759-9B1A-AB0B92172D85}" presName="parentLin" presStyleCnt="0"/>
      <dgm:spPr/>
    </dgm:pt>
    <dgm:pt modelId="{E3A66FEB-1C43-4DCE-9894-0433CE78915D}" type="pres">
      <dgm:prSet presAssocID="{430D8D1C-9E53-4759-9B1A-AB0B92172D85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53F3C5FA-2A46-4B4B-BAC7-3A1E06A8B53D}" type="pres">
      <dgm:prSet presAssocID="{430D8D1C-9E53-4759-9B1A-AB0B92172D85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11FA50-7D3B-4DF9-A15E-4510BD001F65}" type="pres">
      <dgm:prSet presAssocID="{430D8D1C-9E53-4759-9B1A-AB0B92172D85}" presName="negativeSpace" presStyleCnt="0"/>
      <dgm:spPr/>
    </dgm:pt>
    <dgm:pt modelId="{8ECF70A7-CE0A-4B63-8A4E-0960DF340C7A}" type="pres">
      <dgm:prSet presAssocID="{430D8D1C-9E53-4759-9B1A-AB0B92172D85}" presName="childText" presStyleLbl="conFgAcc1" presStyleIdx="1" presStyleCnt="3" custLinFactNeighborX="-377" custLinFactNeighborY="-11480">
        <dgm:presLayoutVars>
          <dgm:bulletEnabled val="1"/>
        </dgm:presLayoutVars>
      </dgm:prSet>
      <dgm:spPr/>
    </dgm:pt>
    <dgm:pt modelId="{A2B9D76F-5883-4E9B-B02C-B2C5AB15CF2F}" type="pres">
      <dgm:prSet presAssocID="{C4B4BF0B-4221-4E5A-90D1-47C7FA973E37}" presName="spaceBetweenRectangles" presStyleCnt="0"/>
      <dgm:spPr/>
    </dgm:pt>
    <dgm:pt modelId="{1701D310-2A9B-4E68-A4B1-8F0ECF64DDE0}" type="pres">
      <dgm:prSet presAssocID="{14BFC5C3-A31A-4E31-AE94-6F46157EB2B2}" presName="parentLin" presStyleCnt="0"/>
      <dgm:spPr/>
    </dgm:pt>
    <dgm:pt modelId="{003960AA-CA2E-4337-A398-AB77074ADDC5}" type="pres">
      <dgm:prSet presAssocID="{14BFC5C3-A31A-4E31-AE94-6F46157EB2B2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F29ED3FD-4E7E-42FD-B45D-31A8181F608A}" type="pres">
      <dgm:prSet presAssocID="{14BFC5C3-A31A-4E31-AE94-6F46157EB2B2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5484BF-1391-45F5-9AEE-3048CA60FF5A}" type="pres">
      <dgm:prSet presAssocID="{14BFC5C3-A31A-4E31-AE94-6F46157EB2B2}" presName="negativeSpace" presStyleCnt="0"/>
      <dgm:spPr/>
    </dgm:pt>
    <dgm:pt modelId="{079FA87A-B153-4C43-A818-2878A80994BD}" type="pres">
      <dgm:prSet presAssocID="{14BFC5C3-A31A-4E31-AE94-6F46157EB2B2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8173FEB3-3E0E-4F8B-88DF-6F4420F2E565}" srcId="{4BD1549A-095F-4CBB-A307-1CC160D39D92}" destId="{14BFC5C3-A31A-4E31-AE94-6F46157EB2B2}" srcOrd="2" destOrd="0" parTransId="{9DAA2AEE-9538-4032-BD37-64FA6EFDCA59}" sibTransId="{93901E41-592E-42CA-81BA-C2030F6CC94D}"/>
    <dgm:cxn modelId="{714A63B1-A9FD-4D47-BC5E-3FE3E7232F6D}" type="presOf" srcId="{14BFC5C3-A31A-4E31-AE94-6F46157EB2B2}" destId="{F29ED3FD-4E7E-42FD-B45D-31A8181F608A}" srcOrd="1" destOrd="0" presId="urn:microsoft.com/office/officeart/2005/8/layout/list1#1"/>
    <dgm:cxn modelId="{458CA074-9617-47E2-8D19-248EF04B96DC}" srcId="{4BD1549A-095F-4CBB-A307-1CC160D39D92}" destId="{88BD83BC-E78D-4C12-8CC7-F3E351531146}" srcOrd="0" destOrd="0" parTransId="{1343022F-3807-4563-881E-1785D1781D66}" sibTransId="{350A2C0C-C0A0-44C3-AEA9-B2CB864C6557}"/>
    <dgm:cxn modelId="{83CBDB60-C0D4-4FB4-B84D-2B227979544C}" type="presOf" srcId="{4BD1549A-095F-4CBB-A307-1CC160D39D92}" destId="{03560FE3-FFD4-4A1D-A2D3-298AD7FC3AED}" srcOrd="0" destOrd="0" presId="urn:microsoft.com/office/officeart/2005/8/layout/list1#1"/>
    <dgm:cxn modelId="{9E911B27-5280-415C-B01E-83E32E6FB442}" type="presOf" srcId="{430D8D1C-9E53-4759-9B1A-AB0B92172D85}" destId="{53F3C5FA-2A46-4B4B-BAC7-3A1E06A8B53D}" srcOrd="1" destOrd="0" presId="urn:microsoft.com/office/officeart/2005/8/layout/list1#1"/>
    <dgm:cxn modelId="{F1113D25-FE03-42F7-8DCF-912062AD6A41}" type="presOf" srcId="{88BD83BC-E78D-4C12-8CC7-F3E351531146}" destId="{39A21ED8-D4D4-435F-9A63-C3E3734E8C69}" srcOrd="1" destOrd="0" presId="urn:microsoft.com/office/officeart/2005/8/layout/list1#1"/>
    <dgm:cxn modelId="{6129FE24-9CED-43EB-9CE6-841D1AC8C277}" type="presOf" srcId="{88BD83BC-E78D-4C12-8CC7-F3E351531146}" destId="{B88FFA49-5B4E-4FF5-BB52-1522BCBA80B0}" srcOrd="0" destOrd="0" presId="urn:microsoft.com/office/officeart/2005/8/layout/list1#1"/>
    <dgm:cxn modelId="{77A34FC3-F0F6-4BAF-BC28-66B17D042680}" type="presOf" srcId="{14BFC5C3-A31A-4E31-AE94-6F46157EB2B2}" destId="{003960AA-CA2E-4337-A398-AB77074ADDC5}" srcOrd="0" destOrd="0" presId="urn:microsoft.com/office/officeart/2005/8/layout/list1#1"/>
    <dgm:cxn modelId="{D694C962-2EDF-4DA2-9D8C-0D5EBA563B87}" type="presOf" srcId="{430D8D1C-9E53-4759-9B1A-AB0B92172D85}" destId="{E3A66FEB-1C43-4DCE-9894-0433CE78915D}" srcOrd="0" destOrd="0" presId="urn:microsoft.com/office/officeart/2005/8/layout/list1#1"/>
    <dgm:cxn modelId="{C28604CA-4F8D-4B92-A196-8E738D93A701}" srcId="{4BD1549A-095F-4CBB-A307-1CC160D39D92}" destId="{430D8D1C-9E53-4759-9B1A-AB0B92172D85}" srcOrd="1" destOrd="0" parTransId="{FF3924BD-78BF-494B-B5FC-8126185596F7}" sibTransId="{C4B4BF0B-4221-4E5A-90D1-47C7FA973E37}"/>
    <dgm:cxn modelId="{709669C8-1355-4ED4-9BC0-599E76BCF5EC}" type="presParOf" srcId="{03560FE3-FFD4-4A1D-A2D3-298AD7FC3AED}" destId="{6DFB71ED-8A54-4FA3-B686-6D7F02F5C8D1}" srcOrd="0" destOrd="0" presId="urn:microsoft.com/office/officeart/2005/8/layout/list1#1"/>
    <dgm:cxn modelId="{5B45B077-B498-4826-A350-F8DFFF70AB84}" type="presParOf" srcId="{6DFB71ED-8A54-4FA3-B686-6D7F02F5C8D1}" destId="{B88FFA49-5B4E-4FF5-BB52-1522BCBA80B0}" srcOrd="0" destOrd="0" presId="urn:microsoft.com/office/officeart/2005/8/layout/list1#1"/>
    <dgm:cxn modelId="{415659CB-6F2D-43E8-BEAF-E158B93E1261}" type="presParOf" srcId="{6DFB71ED-8A54-4FA3-B686-6D7F02F5C8D1}" destId="{39A21ED8-D4D4-435F-9A63-C3E3734E8C69}" srcOrd="1" destOrd="0" presId="urn:microsoft.com/office/officeart/2005/8/layout/list1#1"/>
    <dgm:cxn modelId="{86C7087A-D652-4A6A-8064-2A5169FE3A60}" type="presParOf" srcId="{03560FE3-FFD4-4A1D-A2D3-298AD7FC3AED}" destId="{7FC7CA47-9F0D-4C14-874C-E8B6277B3F36}" srcOrd="1" destOrd="0" presId="urn:microsoft.com/office/officeart/2005/8/layout/list1#1"/>
    <dgm:cxn modelId="{A0922056-6933-435E-A5FD-3928241B1940}" type="presParOf" srcId="{03560FE3-FFD4-4A1D-A2D3-298AD7FC3AED}" destId="{611C3002-E361-4972-A92D-47BC19A013B1}" srcOrd="2" destOrd="0" presId="urn:microsoft.com/office/officeart/2005/8/layout/list1#1"/>
    <dgm:cxn modelId="{E8B63885-7D85-4BAB-BAE5-129395FC02C9}" type="presParOf" srcId="{03560FE3-FFD4-4A1D-A2D3-298AD7FC3AED}" destId="{FD6B3A85-5DB2-4BEE-9F74-B31ACF02D8AA}" srcOrd="3" destOrd="0" presId="urn:microsoft.com/office/officeart/2005/8/layout/list1#1"/>
    <dgm:cxn modelId="{365B31F5-01B5-4CCC-9B32-E3719E912490}" type="presParOf" srcId="{03560FE3-FFD4-4A1D-A2D3-298AD7FC3AED}" destId="{490804BE-FCAD-4C51-94D7-DADF380E6E5A}" srcOrd="4" destOrd="0" presId="urn:microsoft.com/office/officeart/2005/8/layout/list1#1"/>
    <dgm:cxn modelId="{C0FD9B49-E1DE-44CA-BE78-0840E093E555}" type="presParOf" srcId="{490804BE-FCAD-4C51-94D7-DADF380E6E5A}" destId="{E3A66FEB-1C43-4DCE-9894-0433CE78915D}" srcOrd="0" destOrd="0" presId="urn:microsoft.com/office/officeart/2005/8/layout/list1#1"/>
    <dgm:cxn modelId="{467D26D6-B472-4CF9-8346-EEE2A2D85F03}" type="presParOf" srcId="{490804BE-FCAD-4C51-94D7-DADF380E6E5A}" destId="{53F3C5FA-2A46-4B4B-BAC7-3A1E06A8B53D}" srcOrd="1" destOrd="0" presId="urn:microsoft.com/office/officeart/2005/8/layout/list1#1"/>
    <dgm:cxn modelId="{55AA476E-EA5B-4D82-A694-0ED5552FE7D8}" type="presParOf" srcId="{03560FE3-FFD4-4A1D-A2D3-298AD7FC3AED}" destId="{0B11FA50-7D3B-4DF9-A15E-4510BD001F65}" srcOrd="5" destOrd="0" presId="urn:microsoft.com/office/officeart/2005/8/layout/list1#1"/>
    <dgm:cxn modelId="{463B6F60-730D-4BC8-96AF-F35BE513AA1E}" type="presParOf" srcId="{03560FE3-FFD4-4A1D-A2D3-298AD7FC3AED}" destId="{8ECF70A7-CE0A-4B63-8A4E-0960DF340C7A}" srcOrd="6" destOrd="0" presId="urn:microsoft.com/office/officeart/2005/8/layout/list1#1"/>
    <dgm:cxn modelId="{C6114759-1369-401D-9490-D9EA1E0F22E8}" type="presParOf" srcId="{03560FE3-FFD4-4A1D-A2D3-298AD7FC3AED}" destId="{A2B9D76F-5883-4E9B-B02C-B2C5AB15CF2F}" srcOrd="7" destOrd="0" presId="urn:microsoft.com/office/officeart/2005/8/layout/list1#1"/>
    <dgm:cxn modelId="{6344D911-CAB7-4147-8069-44A3C968BB7B}" type="presParOf" srcId="{03560FE3-FFD4-4A1D-A2D3-298AD7FC3AED}" destId="{1701D310-2A9B-4E68-A4B1-8F0ECF64DDE0}" srcOrd="8" destOrd="0" presId="urn:microsoft.com/office/officeart/2005/8/layout/list1#1"/>
    <dgm:cxn modelId="{1C4AF16F-BFEC-4050-949F-A5FB537933BA}" type="presParOf" srcId="{1701D310-2A9B-4E68-A4B1-8F0ECF64DDE0}" destId="{003960AA-CA2E-4337-A398-AB77074ADDC5}" srcOrd="0" destOrd="0" presId="urn:microsoft.com/office/officeart/2005/8/layout/list1#1"/>
    <dgm:cxn modelId="{80F74A46-573F-4DCB-8192-565FF99CE384}" type="presParOf" srcId="{1701D310-2A9B-4E68-A4B1-8F0ECF64DDE0}" destId="{F29ED3FD-4E7E-42FD-B45D-31A8181F608A}" srcOrd="1" destOrd="0" presId="urn:microsoft.com/office/officeart/2005/8/layout/list1#1"/>
    <dgm:cxn modelId="{90B62ECB-9135-4A63-999A-1D860F3529FA}" type="presParOf" srcId="{03560FE3-FFD4-4A1D-A2D3-298AD7FC3AED}" destId="{785484BF-1391-45F5-9AEE-3048CA60FF5A}" srcOrd="9" destOrd="0" presId="urn:microsoft.com/office/officeart/2005/8/layout/list1#1"/>
    <dgm:cxn modelId="{6DFFC094-F066-4355-B915-3AF117629FBB}" type="presParOf" srcId="{03560FE3-FFD4-4A1D-A2D3-298AD7FC3AED}" destId="{079FA87A-B153-4C43-A818-2878A80994BD}" srcOrd="10" destOrd="0" presId="urn:microsoft.com/office/officeart/2005/8/layout/list1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1C3002-E361-4972-A92D-47BC19A013B1}">
      <dsp:nvSpPr>
        <dsp:cNvPr id="0" name=""/>
        <dsp:cNvSpPr/>
      </dsp:nvSpPr>
      <dsp:spPr>
        <a:xfrm>
          <a:off x="0" y="372113"/>
          <a:ext cx="10892234" cy="630000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9A21ED8-D4D4-435F-9A63-C3E3734E8C69}">
      <dsp:nvSpPr>
        <dsp:cNvPr id="0" name=""/>
        <dsp:cNvSpPr/>
      </dsp:nvSpPr>
      <dsp:spPr>
        <a:xfrm>
          <a:off x="503586" y="18611"/>
          <a:ext cx="7624564" cy="7380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8190" tIns="0" rIns="288190" bIns="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Справочно-библиографический фонд</a:t>
          </a:r>
          <a:endParaRPr lang="ru-RU" sz="2500" kern="1200" dirty="0"/>
        </a:p>
      </dsp:txBody>
      <dsp:txXfrm>
        <a:off x="539612" y="54637"/>
        <a:ext cx="7552512" cy="665948"/>
      </dsp:txXfrm>
    </dsp:sp>
    <dsp:sp modelId="{8ECF70A7-CE0A-4B63-8A4E-0960DF340C7A}">
      <dsp:nvSpPr>
        <dsp:cNvPr id="0" name=""/>
        <dsp:cNvSpPr/>
      </dsp:nvSpPr>
      <dsp:spPr>
        <a:xfrm>
          <a:off x="0" y="1490615"/>
          <a:ext cx="10892234" cy="630000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3F3C5FA-2A46-4B4B-BAC7-3A1E06A8B53D}">
      <dsp:nvSpPr>
        <dsp:cNvPr id="0" name=""/>
        <dsp:cNvSpPr/>
      </dsp:nvSpPr>
      <dsp:spPr>
        <a:xfrm>
          <a:off x="544611" y="1137113"/>
          <a:ext cx="7624564" cy="7380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8190" tIns="0" rIns="288190" bIns="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Система каталогов, картотек и баз данных</a:t>
          </a:r>
          <a:endParaRPr lang="ru-RU" sz="2500" kern="1200" dirty="0"/>
        </a:p>
      </dsp:txBody>
      <dsp:txXfrm>
        <a:off x="580637" y="1173139"/>
        <a:ext cx="7552512" cy="665948"/>
      </dsp:txXfrm>
    </dsp:sp>
    <dsp:sp modelId="{079FA87A-B153-4C43-A818-2878A80994BD}">
      <dsp:nvSpPr>
        <dsp:cNvPr id="0" name=""/>
        <dsp:cNvSpPr/>
      </dsp:nvSpPr>
      <dsp:spPr>
        <a:xfrm>
          <a:off x="0" y="2640113"/>
          <a:ext cx="10892234" cy="630000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29ED3FD-4E7E-42FD-B45D-31A8181F608A}">
      <dsp:nvSpPr>
        <dsp:cNvPr id="0" name=""/>
        <dsp:cNvSpPr/>
      </dsp:nvSpPr>
      <dsp:spPr>
        <a:xfrm>
          <a:off x="544611" y="2271113"/>
          <a:ext cx="7624564" cy="7380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8190" tIns="0" rIns="288190" bIns="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Фонд неопубликованных библиографических пособий</a:t>
          </a:r>
          <a:endParaRPr lang="ru-RU" sz="2500" kern="1200" dirty="0"/>
        </a:p>
      </dsp:txBody>
      <dsp:txXfrm>
        <a:off x="580637" y="2307139"/>
        <a:ext cx="7552512" cy="66594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#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nodeHorzAlign" val="l"/>
          <dgm:param type="horzAlign" val="l"/>
        </dgm:alg>
      </dgm:if>
      <dgm:else name="Name2">
        <dgm:alg type="lin">
          <dgm:param type="linDir" val="fromT"/>
          <dgm:param type="vertAlign" val="mid"/>
          <dgm:param type="nodeHorzAlign" val="r"/>
          <dgm:param type="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nodeHorzAlign" val="l"/>
              <dgm:param type="horzAlign" val="l"/>
            </dgm:alg>
          </dgm:if>
          <dgm:else name="Name6">
            <dgm:alg type="lin">
              <dgm:param type="linDir" val="fromR"/>
              <dgm:param type="nodeHorzAlign" val="r"/>
              <dgm:param type="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9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99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16DA59-4C81-422E-B1B3-B77705EA14DB}" type="datetimeFigureOut">
              <a:rPr lang="ru-RU" smtClean="0"/>
              <a:t>27.02.2025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8185"/>
            <a:ext cx="2971800" cy="499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9448185"/>
            <a:ext cx="2971800" cy="499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719425-90E3-4A8B-A5CE-F0F0DA725D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56639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BE0CA0-9A39-44D1-BEBA-2DDB27F57FDB}" type="datetimeFigureOut">
              <a:rPr lang="ru-RU" smtClean="0"/>
              <a:t>27.02.2025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87900"/>
            <a:ext cx="5486400" cy="39163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8800"/>
            <a:ext cx="29718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8800"/>
            <a:ext cx="29718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0799EA-89E8-42A3-9D70-49A90149B0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5084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0799EA-89E8-42A3-9D70-49A90149B098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74563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2063751" y="1701800"/>
            <a:ext cx="9211733" cy="1082675"/>
          </a:xfrm>
        </p:spPr>
        <p:txBody>
          <a:bodyPr/>
          <a:lstStyle>
            <a:lvl1pPr algn="r">
              <a:defRPr/>
            </a:lvl1pPr>
          </a:lstStyle>
          <a:p>
            <a:pPr lvl="0"/>
            <a:r>
              <a:rPr lang="en-US" altLang="zh-CN" noProof="0" smtClean="0"/>
              <a:t>Click to edit Master title style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2063751" y="2927350"/>
            <a:ext cx="9218083" cy="1752600"/>
          </a:xfrm>
        </p:spPr>
        <p:txBody>
          <a:bodyPr/>
          <a:lstStyle>
            <a:lvl1pPr marL="0" indent="0" algn="r">
              <a:buFontTx/>
              <a:buNone/>
              <a:defRPr/>
            </a:lvl1pPr>
          </a:lstStyle>
          <a:p>
            <a:pPr lvl="0"/>
            <a:r>
              <a:rPr lang="en-US" altLang="zh-CN" noProof="0" smtClean="0"/>
              <a:t>Click to edit Master subtitle style</a:t>
            </a:r>
          </a:p>
        </p:txBody>
      </p:sp>
      <p:sp>
        <p:nvSpPr>
          <p:cNvPr id="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1AFA5AC8-804F-439E-B34C-EF1107C7701B}" type="datetimeFigureOut">
              <a:rPr lang="ru-RU" smtClean="0"/>
              <a:t>27.02.2025</a:t>
            </a:fld>
            <a:endParaRPr lang="ru-RU" dirty="0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1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30C4F730-7047-4AC5-8EEB-006D3B479884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A5AC8-804F-439E-B34C-EF1107C7701B}" type="datetimeFigureOut">
              <a:rPr lang="ru-RU" smtClean="0"/>
              <a:t>27.02.2025</a:t>
            </a:fld>
            <a:endParaRPr lang="ru-RU" dirty="0"/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4F730-7047-4AC5-8EEB-006D3B479884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190500"/>
            <a:ext cx="2743200" cy="59372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90500"/>
            <a:ext cx="8026400" cy="59372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A5AC8-804F-439E-B34C-EF1107C7701B}" type="datetimeFigureOut">
              <a:rPr lang="ru-RU" smtClean="0"/>
              <a:t>27.02.2025</a:t>
            </a:fld>
            <a:endParaRPr lang="ru-RU" dirty="0"/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4F730-7047-4AC5-8EEB-006D3B479884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A5AC8-804F-439E-B34C-EF1107C7701B}" type="datetimeFigureOut">
              <a:rPr lang="ru-RU" smtClean="0"/>
              <a:t>27.02.2025</a:t>
            </a:fld>
            <a:endParaRPr lang="ru-RU" dirty="0"/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4F730-7047-4AC5-8EEB-006D3B479884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A5AC8-804F-439E-B34C-EF1107C7701B}" type="datetimeFigureOut">
              <a:rPr lang="ru-RU" smtClean="0"/>
              <a:t>27.02.2025</a:t>
            </a:fld>
            <a:endParaRPr lang="ru-RU" dirty="0"/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4F730-7047-4AC5-8EEB-006D3B479884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174750"/>
            <a:ext cx="5384800" cy="4953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174750"/>
            <a:ext cx="5384800" cy="4953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A5AC8-804F-439E-B34C-EF1107C7701B}" type="datetimeFigureOut">
              <a:rPr lang="ru-RU" smtClean="0"/>
              <a:t>27.02.2025</a:t>
            </a:fld>
            <a:endParaRPr lang="ru-RU" dirty="0"/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4F730-7047-4AC5-8EEB-006D3B479884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317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0317" y="2505075"/>
            <a:ext cx="5158316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A5AC8-804F-439E-B34C-EF1107C7701B}" type="datetimeFigureOut">
              <a:rPr lang="ru-RU" smtClean="0"/>
              <a:t>27.02.2025</a:t>
            </a:fld>
            <a:endParaRPr lang="ru-RU" dirty="0"/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4F730-7047-4AC5-8EEB-006D3B479884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A5AC8-804F-439E-B34C-EF1107C7701B}" type="datetimeFigureOut">
              <a:rPr lang="ru-RU" smtClean="0"/>
              <a:t>27.02.2025</a:t>
            </a:fld>
            <a:endParaRPr lang="ru-RU" dirty="0"/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4F730-7047-4AC5-8EEB-006D3B479884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A5AC8-804F-439E-B34C-EF1107C7701B}" type="datetimeFigureOut">
              <a:rPr lang="ru-RU" smtClean="0"/>
              <a:t>27.02.2025</a:t>
            </a:fld>
            <a:endParaRPr lang="ru-RU" dirty="0"/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4F730-7047-4AC5-8EEB-006D3B479884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717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7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A5AC8-804F-439E-B34C-EF1107C7701B}" type="datetimeFigureOut">
              <a:rPr lang="ru-RU" smtClean="0"/>
              <a:t>27.02.2025</a:t>
            </a:fld>
            <a:endParaRPr lang="ru-RU" dirty="0"/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4F730-7047-4AC5-8EEB-006D3B479884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717" y="987425"/>
            <a:ext cx="617220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7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A5AC8-804F-439E-B34C-EF1107C7701B}" type="datetimeFigureOut">
              <a:rPr lang="ru-RU" smtClean="0"/>
              <a:t>27.02.2025</a:t>
            </a:fld>
            <a:endParaRPr lang="ru-RU" dirty="0"/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4F730-7047-4AC5-8EEB-006D3B479884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-8467" y="0"/>
            <a:ext cx="12200467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Rectangle 3"/>
          <p:cNvSpPr>
            <a:spLocks noGrp="1"/>
          </p:cNvSpPr>
          <p:nvPr>
            <p:ph type="title"/>
          </p:nvPr>
        </p:nvSpPr>
        <p:spPr>
          <a:xfrm>
            <a:off x="609600" y="190500"/>
            <a:ext cx="10972800" cy="58261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en-US" altLang="zh-CN" dirty="0"/>
              <a:t>Click to edit Master title style</a:t>
            </a:r>
          </a:p>
        </p:txBody>
      </p:sp>
      <p:sp>
        <p:nvSpPr>
          <p:cNvPr id="1028" name="Rectangle 4"/>
          <p:cNvSpPr>
            <a:spLocks noGrp="1"/>
          </p:cNvSpPr>
          <p:nvPr>
            <p:ph type="body" idx="1"/>
          </p:nvPr>
        </p:nvSpPr>
        <p:spPr>
          <a:xfrm>
            <a:off x="609600" y="1174750"/>
            <a:ext cx="10972800" cy="4953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en-US" altLang="zh-CN" dirty="0"/>
              <a:t>Click to 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fld id="{1AFA5AC8-804F-439E-B34C-EF1107C7701B}" type="datetimeFigureOut">
              <a:rPr lang="ru-RU" smtClean="0"/>
              <a:t>27.02.2025</a:t>
            </a:fld>
            <a:endParaRPr lang="ru-RU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endParaRPr lang="ru-RU" dirty="0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30C4F730-7047-4AC5-8EEB-006D3B479884}" type="slidenum">
              <a:rPr lang="ru-RU" smtClean="0"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fontAlgn="base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s://vk.com/id311491971" TargetMode="External"/><Relationship Id="rId2" Type="http://schemas.openxmlformats.org/officeDocument/2006/relationships/hyperlink" Target="mailto:mir2106@mail.ru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62403" y="284088"/>
            <a:ext cx="10329532" cy="2901110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ru-RU" sz="4400" smtClean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Цифровой двойник библиографии : сервисы и ресурсы</a:t>
            </a:r>
            <a:endParaRPr lang="ru-RU" altLang="en-US" sz="4400" dirty="0" smtClean="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038850" y="3185160"/>
            <a:ext cx="5814060" cy="1783080"/>
          </a:xfrm>
        </p:spPr>
        <p:txBody>
          <a:bodyPr>
            <a:noAutofit/>
          </a:bodyPr>
          <a:lstStyle/>
          <a:p>
            <a:pPr algn="l">
              <a:defRPr/>
            </a:pPr>
            <a:r>
              <a:rPr lang="ru-RU" sz="2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Матвеева Ирина Юрьевна</a:t>
            </a:r>
            <a:r>
              <a:rPr lang="ru-RU" sz="2400">
                <a:solidFill>
                  <a:srgbClr val="000000"/>
                </a:solidFill>
              </a:rPr>
              <a:t>, </a:t>
            </a:r>
          </a:p>
          <a:p>
            <a:pPr algn="l">
              <a:defRPr/>
            </a:pPr>
            <a:r>
              <a:rPr lang="ru-RU" sz="2400">
                <a:solidFill>
                  <a:srgbClr val="000000"/>
                </a:solidFill>
              </a:rPr>
              <a:t>к</a:t>
            </a:r>
            <a:r>
              <a:rPr lang="ru-RU" sz="2400"/>
              <a:t>андидат педагогических наук, методист ЧОБМ, </a:t>
            </a:r>
          </a:p>
          <a:p>
            <a:pPr algn="l">
              <a:defRPr/>
            </a:pPr>
            <a:r>
              <a:rPr lang="ru-RU" sz="2400"/>
              <a:t>доцент Пермского ГИК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3167" y="343984"/>
            <a:ext cx="3596908" cy="6297040"/>
          </a:xfrm>
          <a:ln>
            <a:solidFill>
              <a:srgbClr val="002060"/>
            </a:solidFill>
          </a:ln>
        </p:spPr>
        <p:txBody>
          <a:bodyPr>
            <a:normAutofit fontScale="70000" lnSpcReduction="20000"/>
          </a:bodyPr>
          <a:lstStyle/>
          <a:p>
            <a:pPr algn="ctr">
              <a:buNone/>
              <a:defRPr/>
            </a:pPr>
            <a:r>
              <a:rPr lang="ru-RU" altLang="en-US" b="1" dirty="0" smtClean="0">
                <a:solidFill>
                  <a:srgbClr val="002060"/>
                </a:solidFill>
              </a:rPr>
              <a:t>Объединение возможностей СБА </a:t>
            </a:r>
            <a:r>
              <a:rPr lang="ru-RU" altLang="en-US" b="1" dirty="0">
                <a:solidFill>
                  <a:srgbClr val="002060"/>
                </a:solidFill>
              </a:rPr>
              <a:t>и Интернет</a:t>
            </a:r>
            <a:r>
              <a:rPr lang="en-US" altLang="ru-RU" b="1" dirty="0">
                <a:solidFill>
                  <a:srgbClr val="002060"/>
                </a:solidFill>
              </a:rPr>
              <a:t>:</a:t>
            </a:r>
            <a:endParaRPr lang="en-US" altLang="ru-RU" dirty="0">
              <a:solidFill>
                <a:srgbClr val="002060"/>
              </a:solidFill>
            </a:endParaRPr>
          </a:p>
          <a:p>
            <a:pPr>
              <a:buNone/>
              <a:defRPr/>
            </a:pPr>
            <a:r>
              <a:rPr lang="en-US" altLang="ru-RU" dirty="0"/>
              <a:t>1.</a:t>
            </a:r>
            <a:r>
              <a:rPr lang="ru-RU" altLang="en-US" dirty="0"/>
              <a:t> Выявление и экспертиза сетевых ресурсов</a:t>
            </a:r>
            <a:r>
              <a:rPr lang="en-US" altLang="ru-RU" dirty="0"/>
              <a:t>.</a:t>
            </a:r>
            <a:r>
              <a:rPr lang="ru-RU" altLang="en-US" dirty="0"/>
              <a:t> </a:t>
            </a:r>
          </a:p>
          <a:p>
            <a:pPr>
              <a:buNone/>
              <a:defRPr/>
            </a:pPr>
            <a:r>
              <a:rPr lang="en-US" altLang="ru-RU" dirty="0"/>
              <a:t>2.</a:t>
            </a:r>
            <a:r>
              <a:rPr lang="ru-RU" altLang="en-US" dirty="0"/>
              <a:t> Составление единого ключа виртуального СПА </a:t>
            </a:r>
            <a:r>
              <a:rPr lang="en-US" altLang="ru-RU" dirty="0"/>
              <a:t>(</a:t>
            </a:r>
            <a:r>
              <a:rPr lang="ru-RU" altLang="en-US" dirty="0"/>
              <a:t>медабиблиографические  электронные пособия</a:t>
            </a:r>
            <a:r>
              <a:rPr lang="en-US" altLang="ru-RU" dirty="0"/>
              <a:t>,</a:t>
            </a:r>
            <a:r>
              <a:rPr lang="ru-RU" altLang="en-US" dirty="0"/>
              <a:t> веблиография</a:t>
            </a:r>
            <a:r>
              <a:rPr lang="en-US" altLang="ru-RU" dirty="0"/>
              <a:t>,</a:t>
            </a:r>
            <a:r>
              <a:rPr lang="ru-RU" altLang="en-US" dirty="0"/>
              <a:t> коллекции ссылок и </a:t>
            </a:r>
            <a:r>
              <a:rPr lang="ru-RU" altLang="en-US" dirty="0" smtClean="0"/>
              <a:t>др.</a:t>
            </a:r>
            <a:r>
              <a:rPr lang="en-US" altLang="ru-RU" dirty="0" smtClean="0"/>
              <a:t>).</a:t>
            </a:r>
            <a:endParaRPr lang="en-US" altLang="ru-RU" dirty="0"/>
          </a:p>
          <a:p>
            <a:pPr>
              <a:buNone/>
              <a:defRPr/>
            </a:pPr>
            <a:r>
              <a:rPr lang="en-US" altLang="ru-RU" dirty="0"/>
              <a:t>3.</a:t>
            </a:r>
            <a:r>
              <a:rPr lang="ru-RU" altLang="en-US" dirty="0"/>
              <a:t> Мониторинг сетевых ресурсов</a:t>
            </a:r>
            <a:r>
              <a:rPr lang="en-US" altLang="ru-RU" dirty="0"/>
              <a:t>.</a:t>
            </a:r>
          </a:p>
          <a:p>
            <a:pPr>
              <a:buNone/>
              <a:defRPr/>
            </a:pPr>
            <a:r>
              <a:rPr lang="en-US" altLang="ru-RU" dirty="0"/>
              <a:t>4.</a:t>
            </a:r>
            <a:r>
              <a:rPr lang="ru-RU" altLang="en-US" dirty="0"/>
              <a:t> Изучение новых поисковых возможностей поисковых систем </a:t>
            </a:r>
            <a:r>
              <a:rPr lang="ru-RU" altLang="en-US" dirty="0" smtClean="0"/>
              <a:t>Интернет.</a:t>
            </a:r>
            <a:endParaRPr lang="ru-RU" alt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4076055" y="813662"/>
            <a:ext cx="7764650" cy="5827362"/>
          </a:xfrm>
          <a:prstGeom prst="rect">
            <a:avLst/>
          </a:prstGeom>
          <a:noFill/>
          <a:ln w="9525">
            <a:solidFill>
              <a:srgbClr val="002060"/>
            </a:solidFill>
          </a:ln>
        </p:spPr>
        <p:txBody>
          <a:bodyPr>
            <a:normAutofit fontScale="70000" lnSpcReduction="20000"/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  <a:defRPr/>
            </a:pPr>
            <a:r>
              <a:rPr lang="ru-RU" altLang="en-US" b="1" dirty="0" smtClean="0">
                <a:solidFill>
                  <a:srgbClr val="002060"/>
                </a:solidFill>
              </a:rPr>
              <a:t>Современные тенденции развития СБА</a:t>
            </a:r>
          </a:p>
          <a:p>
            <a:pPr marL="0" indent="0">
              <a:buFontTx/>
              <a:buNone/>
              <a:defRPr/>
            </a:pPr>
            <a:r>
              <a:rPr lang="en-US" altLang="ru-RU" dirty="0" smtClean="0"/>
              <a:t>1.</a:t>
            </a:r>
            <a:r>
              <a:rPr lang="ru-RU" altLang="en-US" dirty="0" smtClean="0"/>
              <a:t> Переход на электронные формы СБА</a:t>
            </a:r>
            <a:r>
              <a:rPr lang="en-US" altLang="ru-RU" dirty="0" smtClean="0"/>
              <a:t>,</a:t>
            </a:r>
            <a:r>
              <a:rPr lang="ru-RU" altLang="en-US" dirty="0" smtClean="0"/>
              <a:t> отказ от традиционных форм СБА</a:t>
            </a:r>
            <a:r>
              <a:rPr lang="en-US" altLang="ru-RU" dirty="0" smtClean="0"/>
              <a:t>.</a:t>
            </a:r>
            <a:r>
              <a:rPr lang="ru-RU" altLang="en-US" dirty="0" smtClean="0"/>
              <a:t> </a:t>
            </a:r>
          </a:p>
          <a:p>
            <a:pPr marL="0" indent="0">
              <a:buFontTx/>
              <a:buNone/>
              <a:defRPr/>
            </a:pPr>
            <a:r>
              <a:rPr lang="en-US" altLang="ru-RU" dirty="0" smtClean="0"/>
              <a:t>2.</a:t>
            </a:r>
            <a:r>
              <a:rPr lang="ru-RU" altLang="en-US" dirty="0" smtClean="0"/>
              <a:t> Виртуализация СБА библиотеки</a:t>
            </a:r>
            <a:r>
              <a:rPr lang="en-US" altLang="ru-RU" dirty="0" smtClean="0"/>
              <a:t>.</a:t>
            </a:r>
          </a:p>
          <a:p>
            <a:pPr marL="0" indent="0">
              <a:buFontTx/>
              <a:buNone/>
              <a:defRPr/>
            </a:pPr>
            <a:r>
              <a:rPr lang="en-US" altLang="ru-RU" dirty="0" smtClean="0"/>
              <a:t>3.</a:t>
            </a:r>
            <a:r>
              <a:rPr lang="ru-RU" altLang="en-US" dirty="0" smtClean="0"/>
              <a:t> Активное развитие виртуального СБА и  использование их элементов в информационно</a:t>
            </a:r>
            <a:r>
              <a:rPr lang="en-US" altLang="ru-RU" dirty="0" smtClean="0"/>
              <a:t>-</a:t>
            </a:r>
            <a:r>
              <a:rPr lang="ru-RU" altLang="en-US" dirty="0" smtClean="0"/>
              <a:t>библиографическом обслуживании</a:t>
            </a:r>
            <a:r>
              <a:rPr lang="en-US" altLang="ru-RU" dirty="0" smtClean="0"/>
              <a:t>.</a:t>
            </a:r>
          </a:p>
          <a:p>
            <a:pPr marL="0" indent="0">
              <a:buFontTx/>
              <a:buNone/>
              <a:defRPr/>
            </a:pPr>
            <a:r>
              <a:rPr lang="en-US" altLang="ru-RU" dirty="0" smtClean="0"/>
              <a:t>4.</a:t>
            </a:r>
            <a:r>
              <a:rPr lang="ru-RU" altLang="en-US" dirty="0" smtClean="0"/>
              <a:t> Расширение числа специалистов</a:t>
            </a:r>
            <a:r>
              <a:rPr lang="en-US" altLang="ru-RU" dirty="0" smtClean="0"/>
              <a:t>,</a:t>
            </a:r>
            <a:r>
              <a:rPr lang="ru-RU" altLang="en-US" dirty="0" smtClean="0"/>
              <a:t> участвующих в формировании и использовании СБА</a:t>
            </a:r>
            <a:r>
              <a:rPr lang="en-US" altLang="ru-RU" dirty="0" smtClean="0"/>
              <a:t>.</a:t>
            </a:r>
          </a:p>
          <a:p>
            <a:pPr marL="0" indent="0">
              <a:buFontTx/>
              <a:buNone/>
              <a:defRPr/>
            </a:pPr>
            <a:r>
              <a:rPr lang="en-US" altLang="ru-RU" dirty="0" smtClean="0"/>
              <a:t>5.</a:t>
            </a:r>
            <a:r>
              <a:rPr lang="ru-RU" altLang="en-US" dirty="0" smtClean="0"/>
              <a:t> Поиск форм электронной экспертизы мировых сетевых информационных ресурсов</a:t>
            </a:r>
            <a:r>
              <a:rPr lang="en-US" altLang="ru-RU" dirty="0" smtClean="0"/>
              <a:t>.</a:t>
            </a:r>
            <a:endParaRPr lang="ru-RU" altLang="ru-RU" dirty="0" smtClean="0"/>
          </a:p>
          <a:p>
            <a:pPr marL="0" indent="0">
              <a:buNone/>
              <a:defRPr/>
            </a:pPr>
            <a:r>
              <a:rPr lang="en-US" altLang="ru-RU" dirty="0"/>
              <a:t>6.</a:t>
            </a:r>
            <a:r>
              <a:rPr lang="ru-RU" altLang="en-US" dirty="0"/>
              <a:t> Увеличение доли фактографической информации в элементах СБА библиотеки</a:t>
            </a:r>
            <a:r>
              <a:rPr lang="en-US" altLang="ru-RU" dirty="0"/>
              <a:t>.</a:t>
            </a:r>
          </a:p>
          <a:p>
            <a:pPr marL="0" indent="0">
              <a:buNone/>
              <a:defRPr/>
            </a:pPr>
            <a:r>
              <a:rPr lang="en-US" altLang="ru-RU" dirty="0"/>
              <a:t>7.</a:t>
            </a:r>
            <a:r>
              <a:rPr lang="ru-RU" altLang="en-US" dirty="0"/>
              <a:t> </a:t>
            </a:r>
            <a:r>
              <a:rPr lang="en-US" altLang="ru-RU" dirty="0" err="1"/>
              <a:t>При</a:t>
            </a:r>
            <a:r>
              <a:rPr lang="en-US" altLang="ru-RU" dirty="0"/>
              <a:t> </a:t>
            </a:r>
            <a:r>
              <a:rPr lang="en-US" altLang="ru-RU" dirty="0" err="1"/>
              <a:t>сохранении</a:t>
            </a:r>
            <a:r>
              <a:rPr lang="en-US" altLang="ru-RU" dirty="0"/>
              <a:t> </a:t>
            </a:r>
            <a:r>
              <a:rPr lang="en-US" altLang="ru-RU" dirty="0" err="1"/>
              <a:t>традиционных</a:t>
            </a:r>
            <a:r>
              <a:rPr lang="en-US" altLang="ru-RU" dirty="0"/>
              <a:t> </a:t>
            </a:r>
            <a:r>
              <a:rPr lang="en-US" altLang="ru-RU" dirty="0" err="1"/>
              <a:t>звеньев</a:t>
            </a:r>
            <a:r>
              <a:rPr lang="en-US" altLang="ru-RU" dirty="0"/>
              <a:t> СБА </a:t>
            </a:r>
            <a:r>
              <a:rPr lang="en-US" altLang="ru-RU" dirty="0" err="1"/>
              <a:t>появляются</a:t>
            </a:r>
            <a:r>
              <a:rPr lang="en-US" altLang="ru-RU" dirty="0"/>
              <a:t> </a:t>
            </a:r>
            <a:r>
              <a:rPr lang="en-US" altLang="ru-RU" dirty="0" err="1"/>
              <a:t>локальные</a:t>
            </a:r>
            <a:r>
              <a:rPr lang="en-US" altLang="ru-RU" dirty="0"/>
              <a:t> </a:t>
            </a:r>
            <a:r>
              <a:rPr lang="en-US" altLang="ru-RU" dirty="0" err="1"/>
              <a:t>системы</a:t>
            </a:r>
            <a:r>
              <a:rPr lang="en-US" altLang="ru-RU" dirty="0"/>
              <a:t>, </a:t>
            </a:r>
            <a:r>
              <a:rPr lang="en-US" altLang="ru-RU" dirty="0" err="1"/>
              <a:t>включающие</a:t>
            </a:r>
            <a:r>
              <a:rPr lang="en-US" altLang="ru-RU" dirty="0"/>
              <a:t> </a:t>
            </a:r>
            <a:r>
              <a:rPr lang="en-US" altLang="ru-RU" dirty="0" err="1"/>
              <a:t>полнотекстовые</a:t>
            </a:r>
            <a:r>
              <a:rPr lang="en-US" altLang="ru-RU" dirty="0"/>
              <a:t> и ББД </a:t>
            </a:r>
            <a:r>
              <a:rPr lang="en-US" altLang="ru-RU" dirty="0" err="1"/>
              <a:t>отраслевого</a:t>
            </a:r>
            <a:r>
              <a:rPr lang="en-US" altLang="ru-RU" dirty="0"/>
              <a:t> и </a:t>
            </a:r>
            <a:r>
              <a:rPr lang="en-US" altLang="ru-RU" dirty="0" err="1"/>
              <a:t>универсального</a:t>
            </a:r>
            <a:r>
              <a:rPr lang="en-US" altLang="ru-RU" dirty="0"/>
              <a:t> </a:t>
            </a:r>
            <a:r>
              <a:rPr lang="en-US" altLang="ru-RU" dirty="0" err="1"/>
              <a:t>содержания</a:t>
            </a:r>
            <a:r>
              <a:rPr lang="en-US" altLang="ru-RU" dirty="0"/>
              <a:t>.</a:t>
            </a:r>
          </a:p>
          <a:p>
            <a:pPr marL="0" indent="0">
              <a:buNone/>
              <a:defRPr/>
            </a:pPr>
            <a:r>
              <a:rPr lang="en-US" altLang="ru-RU" dirty="0"/>
              <a:t>8.</a:t>
            </a:r>
            <a:r>
              <a:rPr lang="ru-RU" altLang="en-US" dirty="0"/>
              <a:t> </a:t>
            </a:r>
            <a:r>
              <a:rPr lang="en-US" altLang="ru-RU" dirty="0" err="1"/>
              <a:t>Меняются</a:t>
            </a:r>
            <a:r>
              <a:rPr lang="en-US" altLang="ru-RU" dirty="0"/>
              <a:t> </a:t>
            </a:r>
            <a:r>
              <a:rPr lang="en-US" altLang="ru-RU" dirty="0" err="1"/>
              <a:t>аспекты</a:t>
            </a:r>
            <a:r>
              <a:rPr lang="en-US" altLang="ru-RU" dirty="0"/>
              <a:t> в </a:t>
            </a:r>
            <a:r>
              <a:rPr lang="en-US" altLang="ru-RU" dirty="0" err="1"/>
              <a:t>подаче</a:t>
            </a:r>
            <a:r>
              <a:rPr lang="en-US" altLang="ru-RU" dirty="0"/>
              <a:t> </a:t>
            </a:r>
            <a:r>
              <a:rPr lang="en-US" altLang="ru-RU" dirty="0" err="1"/>
              <a:t>информации</a:t>
            </a:r>
            <a:r>
              <a:rPr lang="en-US" altLang="ru-RU" dirty="0"/>
              <a:t> </a:t>
            </a:r>
            <a:r>
              <a:rPr lang="en-US" altLang="ru-RU" dirty="0" err="1"/>
              <a:t>от</a:t>
            </a:r>
            <a:r>
              <a:rPr lang="en-US" altLang="ru-RU" dirty="0"/>
              <a:t> </a:t>
            </a:r>
            <a:r>
              <a:rPr lang="en-US" altLang="ru-RU" dirty="0" err="1"/>
              <a:t>познавательных</a:t>
            </a:r>
            <a:r>
              <a:rPr lang="en-US" altLang="ru-RU" dirty="0"/>
              <a:t> </a:t>
            </a:r>
            <a:r>
              <a:rPr lang="en-US" altLang="ru-RU" dirty="0" err="1"/>
              <a:t>целей</a:t>
            </a:r>
            <a:r>
              <a:rPr lang="en-US" altLang="ru-RU" dirty="0"/>
              <a:t> к </a:t>
            </a:r>
            <a:r>
              <a:rPr lang="en-US" altLang="ru-RU" dirty="0" err="1"/>
              <a:t>практическим</a:t>
            </a:r>
            <a:r>
              <a:rPr lang="en-US" altLang="ru-RU" dirty="0"/>
              <a:t>.</a:t>
            </a:r>
          </a:p>
          <a:p>
            <a:pPr marL="0" indent="0">
              <a:buFontTx/>
              <a:buNone/>
              <a:defRPr/>
            </a:pPr>
            <a:endParaRPr lang="en-US" altLang="ru-RU" b="1" dirty="0"/>
          </a:p>
        </p:txBody>
      </p:sp>
    </p:spTree>
    <p:extLst>
      <p:ext uri="{BB962C8B-B14F-4D97-AF65-F5344CB8AC3E}">
        <p14:creationId xmlns:p14="http://schemas.microsoft.com/office/powerpoint/2010/main" val="2705329796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09155" y="3340889"/>
            <a:ext cx="5984840" cy="3357349"/>
          </a:xfrm>
          <a:prstGeom prst="rect">
            <a:avLst/>
          </a:prstGeo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397636" y="190163"/>
            <a:ext cx="9133822" cy="724237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rgbClr val="002060"/>
                </a:solidFill>
              </a:rPr>
              <a:t>2</a:t>
            </a:r>
            <a:r>
              <a:rPr lang="ru-RU" sz="3600" dirty="0" smtClean="0">
                <a:solidFill>
                  <a:srgbClr val="002060"/>
                </a:solidFill>
              </a:rPr>
              <a:t>. </a:t>
            </a:r>
            <a:r>
              <a:rPr lang="ru-RU" sz="3600" dirty="0" smtClean="0">
                <a:solidFill>
                  <a:srgbClr val="002060"/>
                </a:solidFill>
              </a:rPr>
              <a:t>Библиографическое обслуживание</a:t>
            </a:r>
            <a:endParaRPr lang="ru-RU" sz="3600" dirty="0">
              <a:solidFill>
                <a:srgbClr val="002060"/>
              </a:solidFill>
            </a:endParaRPr>
          </a:p>
        </p:txBody>
      </p:sp>
      <p:sp>
        <p:nvSpPr>
          <p:cNvPr id="6" name="Содержимое 2"/>
          <p:cNvSpPr>
            <a:spLocks noGrp="1"/>
          </p:cNvSpPr>
          <p:nvPr>
            <p:ph sz="half" idx="1"/>
          </p:nvPr>
        </p:nvSpPr>
        <p:spPr>
          <a:xfrm>
            <a:off x="202309" y="1348351"/>
            <a:ext cx="10569014" cy="2805195"/>
          </a:xfrm>
        </p:spPr>
        <p:txBody>
          <a:bodyPr/>
          <a:lstStyle/>
          <a:p>
            <a:pPr algn="ctr">
              <a:buNone/>
            </a:pPr>
            <a:r>
              <a:rPr lang="ru-RU" sz="2200" dirty="0" smtClean="0"/>
              <a:t>Под </a:t>
            </a:r>
            <a:r>
              <a:rPr lang="ru-RU" sz="2200" i="1" dirty="0" smtClean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электронным библиотечным сервисом</a:t>
            </a:r>
            <a:r>
              <a:rPr lang="ru-RU" sz="2200" dirty="0" smtClean="0"/>
              <a:t> мы понимаем </a:t>
            </a:r>
            <a:r>
              <a:rPr lang="ru-RU" sz="2200" b="1" dirty="0" smtClean="0"/>
              <a:t>профессиональную сферу деятельности, направленную на удовлетворение информационных потребностей пользователя библиотеки путем оказания услуг, организованных посредством использования дистанционных компьютерных технологий.</a:t>
            </a:r>
          </a:p>
          <a:p>
            <a:pPr>
              <a:buNone/>
            </a:pP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935" y="241514"/>
            <a:ext cx="9144961" cy="1850757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rgbClr val="002060"/>
                </a:solidFill>
              </a:rPr>
              <a:t>2.1.Формирование </a:t>
            </a:r>
            <a:r>
              <a:rPr lang="ru-RU" sz="2800" dirty="0" smtClean="0">
                <a:solidFill>
                  <a:srgbClr val="002060"/>
                </a:solidFill>
              </a:rPr>
              <a:t>электронных </a:t>
            </a:r>
            <a:r>
              <a:rPr lang="ru-RU" sz="2800" dirty="0" smtClean="0">
                <a:solidFill>
                  <a:srgbClr val="002060"/>
                </a:solidFill>
              </a:rPr>
              <a:t>библиотек (коллекций) и организация доступа к ним</a:t>
            </a:r>
            <a:r>
              <a:rPr lang="ru-RU" sz="2800" dirty="0" smtClean="0">
                <a:solidFill>
                  <a:srgbClr val="002060"/>
                </a:solidFill>
              </a:rPr>
              <a:t/>
            </a:r>
            <a:br>
              <a:rPr lang="ru-RU" sz="2800" dirty="0" smtClean="0">
                <a:solidFill>
                  <a:srgbClr val="002060"/>
                </a:solidFill>
              </a:rPr>
            </a:br>
            <a:r>
              <a:rPr lang="ru-RU" sz="2800" dirty="0" smtClean="0"/>
              <a:t>Электронная </a:t>
            </a:r>
            <a:r>
              <a:rPr lang="ru-RU" sz="2800" dirty="0"/>
              <a:t>библиотека – автоматизированная библиотека в которой информация и документы находятся в электронной форме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/>
          <a:srcRect t="17697"/>
          <a:stretch/>
        </p:blipFill>
        <p:spPr>
          <a:xfrm>
            <a:off x="269219" y="2383908"/>
            <a:ext cx="7402442" cy="3738707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17304" y="3158823"/>
            <a:ext cx="5204214" cy="3503401"/>
          </a:xfrm>
          <a:prstGeom prst="rect">
            <a:avLst/>
          </a:prstGeom>
          <a:ln>
            <a:solidFill>
              <a:srgbClr val="002060"/>
            </a:solidFill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3472" y="2386738"/>
            <a:ext cx="11375755" cy="4367205"/>
          </a:xfrm>
        </p:spPr>
        <p:txBody>
          <a:bodyPr>
            <a:normAutofit fontScale="92500" lnSpcReduction="20000"/>
          </a:bodyPr>
          <a:lstStyle/>
          <a:p>
            <a:pPr marL="502920" indent="-457200">
              <a:buAutoNum type="arabicPeriod"/>
            </a:pPr>
            <a:r>
              <a:rPr lang="ru-RU" b="1" dirty="0" smtClean="0"/>
              <a:t>Интерактивные сервисы:</a:t>
            </a:r>
          </a:p>
          <a:p>
            <a:r>
              <a:rPr lang="ru-RU" dirty="0" smtClean="0"/>
              <a:t>Виртуальная справочная служба (справочно-библиографическое обслуживание),</a:t>
            </a:r>
          </a:p>
          <a:p>
            <a:r>
              <a:rPr lang="ru-RU" dirty="0" smtClean="0"/>
              <a:t>Электронные рассылки (групповое и массовое библиографическое информирование),</a:t>
            </a:r>
          </a:p>
          <a:p>
            <a:r>
              <a:rPr lang="ru-RU" i="1" dirty="0" smtClean="0"/>
              <a:t>Сервис индивидуального библиографического информирования,</a:t>
            </a:r>
          </a:p>
          <a:p>
            <a:r>
              <a:rPr lang="ru-RU" dirty="0" smtClean="0"/>
              <a:t>Электронная доставка документов, МБА,</a:t>
            </a:r>
          </a:p>
          <a:p>
            <a:pPr marL="45720" indent="0">
              <a:buNone/>
            </a:pPr>
            <a:r>
              <a:rPr lang="ru-RU" b="1" dirty="0" smtClean="0"/>
              <a:t>2. </a:t>
            </a:r>
            <a:r>
              <a:rPr lang="ru-RU" b="1" dirty="0" smtClean="0"/>
              <a:t>Рекомендательные </a:t>
            </a:r>
            <a:r>
              <a:rPr lang="ru-RU" b="1" dirty="0" smtClean="0"/>
              <a:t>сервисы </a:t>
            </a:r>
            <a:r>
              <a:rPr lang="ru-RU" dirty="0" smtClean="0"/>
              <a:t>(продвижение чтения)</a:t>
            </a:r>
            <a:endParaRPr lang="ru-RU" b="1" dirty="0" smtClean="0"/>
          </a:p>
          <a:p>
            <a:pPr marL="45720" indent="0">
              <a:buNone/>
            </a:pPr>
            <a:r>
              <a:rPr lang="ru-RU" b="1" dirty="0" smtClean="0"/>
              <a:t>3. </a:t>
            </a:r>
            <a:r>
              <a:rPr lang="ru-RU" b="1" dirty="0" smtClean="0"/>
              <a:t>Коммуникативные сервисы</a:t>
            </a:r>
          </a:p>
          <a:p>
            <a:endParaRPr lang="ru-RU" dirty="0"/>
          </a:p>
          <a:p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211809"/>
            <a:ext cx="9198244" cy="1771974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002060"/>
                </a:solidFill>
              </a:rPr>
              <a:t>2.2. </a:t>
            </a:r>
            <a:r>
              <a:rPr lang="ru-RU" sz="2800" dirty="0">
                <a:solidFill>
                  <a:srgbClr val="002060"/>
                </a:solidFill>
              </a:rPr>
              <a:t>Виртуализация библиотечно-библиографического обслуживания на основе создания и освоения сервисов и электронных продуктов, организованных на сайте библиотеки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76670" y="304801"/>
            <a:ext cx="1067713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>
                <a:solidFill>
                  <a:srgbClr val="FF0000"/>
                </a:solidFill>
                <a:latin typeface="Calibri" panose="020F0502020204030204" charset="0"/>
                <a:ea typeface="Calibri" panose="020F0502020204030204" charset="0"/>
                <a:cs typeface="Times New Roman" panose="02020603050405020304" pitchFamily="18" charset="0"/>
              </a:rPr>
              <a:t>Виртуальные справочные службы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2800" dirty="0">
                <a:solidFill>
                  <a:srgbClr val="00B0F0"/>
                </a:solidFill>
              </a:rPr>
              <a:t>Универсальные виртуальные справочные службы</a:t>
            </a:r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6670" y="1447801"/>
            <a:ext cx="3666730" cy="2688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3733800"/>
            <a:ext cx="4608116" cy="259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1828" y="1242778"/>
            <a:ext cx="4472584" cy="25146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1" y="3752933"/>
            <a:ext cx="4540055" cy="2552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1589" y="520243"/>
            <a:ext cx="12188825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>
                <a:solidFill>
                  <a:srgbClr val="00B0F0"/>
                </a:solidFill>
                <a:latin typeface="Calibri" panose="020F0502020204030204" charset="0"/>
                <a:ea typeface="Calibri" panose="020F0502020204030204" charset="0"/>
                <a:cs typeface="Times New Roman" panose="02020603050405020304" pitchFamily="18" charset="0"/>
              </a:rPr>
              <a:t>Профилированные виртуальные справочные службы</a:t>
            </a:r>
            <a:endParaRPr lang="ru-RU" sz="2800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143000"/>
            <a:ext cx="39624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588" y="5499126"/>
            <a:ext cx="11504612" cy="12003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charset="0"/>
                <a:ea typeface="Calibri" panose="020F0502020204030204" charset="0"/>
                <a:cs typeface="Times New Roman" panose="02020603050405020304" pitchFamily="18" charset="0"/>
              </a:rPr>
              <a:t>Виртуальная консультация патентоведа (Архангельская ОУНБ),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charset="0"/>
                <a:cs typeface="Times New Roman" panose="02020603050405020304" pitchFamily="18" charset="0"/>
              </a:rPr>
              <a:t>Скорая помощь библиографа-краеведа  (ГУНБ Красноярского края)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charset="0"/>
                <a:cs typeface="Times New Roman" panose="02020603050405020304" pitchFamily="18" charset="0"/>
              </a:rPr>
              <a:t>Справочная служба русского языка (Белгородская ГУНБ)</a:t>
            </a:r>
            <a:endParaRPr lang="ru-RU" sz="2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1143001"/>
            <a:ext cx="5327288" cy="2995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3413" y="2507528"/>
            <a:ext cx="5245175" cy="29489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5257801" y="609601"/>
            <a:ext cx="6534151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charset="0"/>
                <a:ea typeface="Calibri" panose="020F0502020204030204" charset="0"/>
                <a:cs typeface="Times New Roman" panose="02020603050405020304" pitchFamily="18" charset="0"/>
              </a:rPr>
              <a:t>Спроси предметного библиотекаря + Юридическая консультация (Кемеровская ОНБ)</a:t>
            </a:r>
            <a:endParaRPr lang="ru-RU" sz="2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545798"/>
            <a:ext cx="6737870" cy="37882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4477" y="3352801"/>
            <a:ext cx="5676075" cy="31912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0550" y="457200"/>
            <a:ext cx="11144251" cy="1066800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/>
              <a:t>Картотека отказов = Сервис «Нет нужной книги? Предложи книгу библиотеке» (Архангельская ОНБ, Свердловская ОУНБ)</a:t>
            </a:r>
            <a:endParaRPr lang="ru-RU" sz="2400" dirty="0"/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676400"/>
            <a:ext cx="38100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65512" y="3886200"/>
            <a:ext cx="38100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1832370"/>
            <a:ext cx="4324350" cy="24312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4384" y="530435"/>
            <a:ext cx="3200400" cy="1140270"/>
          </a:xfrm>
        </p:spPr>
        <p:txBody>
          <a:bodyPr/>
          <a:lstStyle/>
          <a:p>
            <a:r>
              <a:rPr lang="ru-RU" dirty="0" smtClean="0"/>
              <a:t>Издания библиотеки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924785" y="325463"/>
            <a:ext cx="5712700" cy="3071209"/>
          </a:xfrm>
        </p:spPr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 smtClean="0"/>
              <a:t>Библиографические пособия (рекомендательные и профессионально-вспомогательные),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 smtClean="0"/>
              <a:t>Дайджесты,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 smtClean="0"/>
              <a:t>Фактографические продукты,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 smtClean="0"/>
              <a:t>Календари знаменательных и памятных дат</a:t>
            </a:r>
            <a:endParaRPr lang="ru-RU" sz="20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0727" y="3396672"/>
            <a:ext cx="5628357" cy="3164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594" y="3396672"/>
            <a:ext cx="5628359" cy="3164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533400"/>
            <a:ext cx="5119607" cy="2333786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Библиографические списки, обзоры, путеводители по выставкам, дайджесты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816" y="304800"/>
            <a:ext cx="6487198" cy="36472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10" r="7392"/>
          <a:stretch/>
        </p:blipFill>
        <p:spPr bwMode="auto">
          <a:xfrm>
            <a:off x="4197503" y="4277208"/>
            <a:ext cx="3645884" cy="23974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99" r="8281"/>
          <a:stretch/>
        </p:blipFill>
        <p:spPr bwMode="auto">
          <a:xfrm>
            <a:off x="8260597" y="4277208"/>
            <a:ext cx="3657600" cy="24101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84" r="7740"/>
          <a:stretch/>
        </p:blipFill>
        <p:spPr bwMode="auto">
          <a:xfrm>
            <a:off x="361005" y="4289903"/>
            <a:ext cx="3627893" cy="23974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2139" y="399835"/>
            <a:ext cx="11773547" cy="4550450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Цифровой двойник — </a:t>
            </a:r>
            <a:r>
              <a:rPr lang="ru-RU" b="1" dirty="0"/>
              <a:t>это цифровая (виртуальная) модель любых объектов, систем, процессов или людей</a:t>
            </a:r>
            <a:r>
              <a:rPr lang="ru-RU" dirty="0"/>
              <a:t>. </a:t>
            </a:r>
            <a:endParaRPr lang="ru-RU" dirty="0" smtClean="0"/>
          </a:p>
          <a:p>
            <a:pPr marL="0" indent="0" algn="ctr">
              <a:buNone/>
            </a:pPr>
            <a:endParaRPr lang="ru-RU" sz="2400" dirty="0" smtClean="0"/>
          </a:p>
          <a:p>
            <a:pPr marL="0" indent="0" algn="ctr">
              <a:buNone/>
            </a:pPr>
            <a:r>
              <a:rPr lang="ru-RU" sz="2400" dirty="0" smtClean="0"/>
              <a:t>Особенности цифровых двойников:</a:t>
            </a:r>
          </a:p>
          <a:p>
            <a:r>
              <a:rPr lang="ru-RU" sz="2400" dirty="0" smtClean="0"/>
              <a:t>относятся к цифровой реальности,</a:t>
            </a:r>
          </a:p>
          <a:p>
            <a:r>
              <a:rPr lang="ru-RU" sz="2400" dirty="0" smtClean="0"/>
              <a:t>точно воспроизводят </a:t>
            </a:r>
            <a:r>
              <a:rPr lang="ru-RU" sz="2400" dirty="0"/>
              <a:t>форму и действия оригинала и синхронизирована с </a:t>
            </a:r>
            <a:r>
              <a:rPr lang="ru-RU" sz="2400" dirty="0" smtClean="0"/>
              <a:t>ним,</a:t>
            </a:r>
          </a:p>
          <a:p>
            <a:r>
              <a:rPr lang="ru-RU" sz="2400" dirty="0" smtClean="0"/>
              <a:t>тестирует новые продукты и проекты,</a:t>
            </a:r>
            <a:endParaRPr lang="ru-RU" sz="2400" dirty="0"/>
          </a:p>
          <a:p>
            <a:r>
              <a:rPr lang="ru-RU" sz="2400" dirty="0" smtClean="0"/>
              <a:t>помогает</a:t>
            </a:r>
            <a:r>
              <a:rPr lang="ru-RU" sz="2400" dirty="0"/>
              <a:t> </a:t>
            </a:r>
            <a:r>
              <a:rPr lang="ru-RU" sz="2400" dirty="0"/>
              <a:t>смоделировать, что будет происходить с оригиналом в тех или иных </a:t>
            </a:r>
            <a:r>
              <a:rPr lang="ru-RU" sz="2400" dirty="0" smtClean="0"/>
              <a:t>условиях,</a:t>
            </a:r>
          </a:p>
          <a:p>
            <a:r>
              <a:rPr lang="ru-RU" sz="2400" dirty="0" smtClean="0"/>
              <a:t>позволяет быстрее решать проблемы</a:t>
            </a:r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8172" y="4950285"/>
            <a:ext cx="7821479" cy="1761905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20312569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90885" y="246797"/>
            <a:ext cx="5333999" cy="585716"/>
          </a:xfrm>
        </p:spPr>
        <p:txBody>
          <a:bodyPr>
            <a:normAutofit/>
          </a:bodyPr>
          <a:lstStyle/>
          <a:p>
            <a:r>
              <a:rPr lang="ru-RU" dirty="0" smtClean="0"/>
              <a:t>Электронные выставки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09844" y="1470258"/>
            <a:ext cx="7710985" cy="1851546"/>
          </a:xfrm>
        </p:spPr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/>
              <a:t>Раскрытие отдельных коллекций библиотеки,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/>
              <a:t>Новые поступления,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/>
              <a:t>Тематические подборки и т.д.</a:t>
            </a:r>
          </a:p>
          <a:p>
            <a:endParaRPr lang="ru-RU" sz="24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9803" y="3476341"/>
            <a:ext cx="5685478" cy="31965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897" y="3442348"/>
            <a:ext cx="5745939" cy="32305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9558" y="1447800"/>
            <a:ext cx="7451678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Проекты поддержки и продвижения чтения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5801" y="2362200"/>
            <a:ext cx="7094348" cy="4311555"/>
          </a:xfrm>
        </p:spPr>
        <p:txBody>
          <a:bodyPr>
            <a:no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/>
              <a:t>Литературные  рейтинги,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/>
              <a:t>Тематические библиографические пособия (указатели, списки, обзоры, …),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/>
              <a:t>Рекомендательные списки новинок художественной и отраслевой литературы,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/>
              <a:t>Интервью о читательской биографии успешных людей,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/>
              <a:t>Организация читательский коммуникаций и рекомендаций,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/>
              <a:t>Электронные выставки,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/>
              <a:t>Экспертиза современного литературного процесса,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 smtClean="0"/>
              <a:t>Библиографическая периодика (журнал, блог…)</a:t>
            </a:r>
            <a:endParaRPr lang="ru-RU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1600" dirty="0"/>
          </a:p>
          <a:p>
            <a:endParaRPr lang="ru-RU" sz="1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66701" y="247471"/>
            <a:ext cx="78810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3. Экспертиза </a:t>
            </a:r>
            <a:r>
              <a:rPr lang="ru-RU" dirty="0">
                <a:solidFill>
                  <a:srgbClr val="002060"/>
                </a:solidFill>
              </a:rPr>
              <a:t>документального потока дополняется необходимостью </a:t>
            </a:r>
            <a:r>
              <a:rPr lang="ru-RU" dirty="0" smtClean="0">
                <a:solidFill>
                  <a:srgbClr val="002060"/>
                </a:solidFill>
              </a:rPr>
              <a:t>экспортировать </a:t>
            </a:r>
            <a:r>
              <a:rPr lang="ru-RU" dirty="0">
                <a:solidFill>
                  <a:srgbClr val="002060"/>
                </a:solidFill>
              </a:rPr>
              <a:t>коммерческие полнотекстовые и библиографические ресурсы и сетевой контент</a:t>
            </a:r>
          </a:p>
        </p:txBody>
      </p:sp>
      <p:pic>
        <p:nvPicPr>
          <p:cNvPr id="8" name="Picture 11" descr="002_bikov_bi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86737">
            <a:off x="9783566" y="853551"/>
            <a:ext cx="1855122" cy="2513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6" descr="prochtenie1-2-0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1487" y="2522973"/>
            <a:ext cx="1885159" cy="2548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7" descr="Cover_N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39461">
            <a:off x="9935593" y="4343957"/>
            <a:ext cx="1825219" cy="2365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969" y="209068"/>
            <a:ext cx="10323851" cy="6427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116435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142" y="320157"/>
            <a:ext cx="9354657" cy="6421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9219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1237" y="3424237"/>
            <a:ext cx="9525" cy="952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4571" y="157571"/>
            <a:ext cx="11542857" cy="6542857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9809" y="348047"/>
            <a:ext cx="11552381" cy="616190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5077" y="327918"/>
            <a:ext cx="9312770" cy="381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4. </a:t>
            </a:r>
            <a:r>
              <a:rPr lang="ru-RU" dirty="0" smtClean="0">
                <a:solidFill>
                  <a:srgbClr val="002060"/>
                </a:solidFill>
              </a:rPr>
              <a:t>Путеводители по ресурсам Интернет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7" name="Объект 2"/>
          <p:cNvSpPr txBox="1"/>
          <p:nvPr/>
        </p:nvSpPr>
        <p:spPr>
          <a:xfrm>
            <a:off x="7476033" y="6261100"/>
            <a:ext cx="4587874" cy="457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anose="020B0604020202020204" pitchFamily="34" charset="0"/>
              <a:buChar char="•"/>
              <a:defRPr lang="ru-RU"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anose="020B0604020202020204" pitchFamily="34" charset="0"/>
              <a:buChar char="•"/>
              <a:defRPr lang="ru-RU"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7724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anose="020B0604020202020204" pitchFamily="34" charset="0"/>
              <a:buChar char="•"/>
              <a:defRPr lang="ru-RU"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anose="020B0604020202020204" pitchFamily="34" charset="0"/>
              <a:buChar char="•"/>
              <a:defRPr lang="ru-RU"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97280" indent="-13716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80000"/>
              <a:buFont typeface="Arial" panose="020B0604020202020204" pitchFamily="34" charset="0"/>
              <a:buChar char="•"/>
              <a:defRPr lang="ru-RU"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234440" indent="-137160" algn="l" defTabSz="914400" rtl="0" eaLnBrk="1" latinLnBrk="0" hangingPunct="1">
              <a:spcBef>
                <a:spcPts val="600"/>
              </a:spcBef>
              <a:buSzPct val="80000"/>
              <a:buFont typeface="Arial" panose="020B0604020202020204" pitchFamily="34" charset="0"/>
              <a:buChar char="•"/>
              <a:defRPr lang="ru-RU"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71600" indent="-137160" algn="l" defTabSz="914400" rtl="0" eaLnBrk="1" latinLnBrk="0" hangingPunct="1">
              <a:spcBef>
                <a:spcPts val="600"/>
              </a:spcBef>
              <a:buSzPct val="80000"/>
              <a:buFont typeface="Arial" panose="020B0604020202020204" pitchFamily="34" charset="0"/>
              <a:buChar char="•"/>
              <a:defRPr lang="ru-RU"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8760" indent="-137160" algn="l" defTabSz="914400" rtl="0" eaLnBrk="1" latinLnBrk="0" hangingPunct="1">
              <a:spcBef>
                <a:spcPts val="600"/>
              </a:spcBef>
              <a:buSzPct val="80000"/>
              <a:buFont typeface="Arial" panose="020B0604020202020204" pitchFamily="34" charset="0"/>
              <a:buChar char="•"/>
              <a:defRPr lang="ru-RU"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645920" indent="-137160" algn="l" defTabSz="914400" rtl="0" eaLnBrk="1" latinLnBrk="0" hangingPunct="1">
              <a:spcBef>
                <a:spcPts val="600"/>
              </a:spcBef>
              <a:buSzPct val="80000"/>
              <a:buFont typeface="Arial" panose="020B0604020202020204" pitchFamily="34" charset="0"/>
              <a:buChar char="•"/>
              <a:defRPr lang="ru-RU"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 algn="ctr">
              <a:buNone/>
            </a:pPr>
            <a:r>
              <a:rPr lang="ru-RU" dirty="0"/>
              <a:t>Полезные ссылки ОНУБ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1237" y="3424237"/>
            <a:ext cx="9525" cy="9525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70" y="830461"/>
            <a:ext cx="11839225" cy="58878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8278" y="238972"/>
            <a:ext cx="9423662" cy="1609344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Перспективные </a:t>
            </a:r>
            <a:r>
              <a:rPr lang="ru-RU" dirty="0" smtClean="0">
                <a:solidFill>
                  <a:srgbClr val="002060"/>
                </a:solidFill>
              </a:rPr>
              <a:t>библиографические направления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2263" y="2121408"/>
            <a:ext cx="10931856" cy="4388574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b="1" dirty="0" smtClean="0"/>
              <a:t>1) Ведение групп в социальных сетях </a:t>
            </a:r>
            <a:r>
              <a:rPr lang="ru-RU" dirty="0" smtClean="0"/>
              <a:t>с целью:</a:t>
            </a:r>
          </a:p>
          <a:p>
            <a:r>
              <a:rPr lang="ru-RU" dirty="0" smtClean="0"/>
              <a:t>экспертизы художественной литературы, </a:t>
            </a:r>
          </a:p>
          <a:p>
            <a:r>
              <a:rPr lang="ru-RU" dirty="0" smtClean="0"/>
              <a:t>продвижения библиографической деятельности,</a:t>
            </a:r>
          </a:p>
          <a:p>
            <a:r>
              <a:rPr lang="ru-RU" dirty="0" smtClean="0"/>
              <a:t>организации библиографических услуг (виртуальной справки, библиографического информирования, консультаций по поиску информации и т.д.),</a:t>
            </a:r>
          </a:p>
          <a:p>
            <a:r>
              <a:rPr lang="ru-RU" dirty="0" smtClean="0"/>
              <a:t>информационное обеспечение краеведения,</a:t>
            </a:r>
          </a:p>
          <a:p>
            <a:r>
              <a:rPr lang="ru-RU" dirty="0" smtClean="0"/>
              <a:t>информационное обеспечение жизнедеятельности пользователей;</a:t>
            </a:r>
          </a:p>
          <a:p>
            <a:pPr marL="0" indent="0">
              <a:buNone/>
            </a:pPr>
            <a:r>
              <a:rPr lang="ru-RU" b="1" dirty="0" smtClean="0"/>
              <a:t>2) Ведение разделов официального библиотечного сайта </a:t>
            </a:r>
            <a:r>
              <a:rPr lang="ru-RU" dirty="0" smtClean="0"/>
              <a:t>(связанных с предоставляемыми продуктами и услугами и тематических ресурсов);</a:t>
            </a:r>
          </a:p>
          <a:p>
            <a:pPr marL="0" indent="0">
              <a:buNone/>
            </a:pPr>
            <a:r>
              <a:rPr lang="ru-RU" b="1" dirty="0" smtClean="0"/>
              <a:t>3) Формирование и развитие тематических краеведческих ресурсов </a:t>
            </a:r>
            <a:r>
              <a:rPr lang="ru-RU" dirty="0" smtClean="0"/>
              <a:t>или ресурсов по актуальным темам для молодежной аудитории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9433" y="163773"/>
            <a:ext cx="11341289" cy="1252589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/>
              <a:t>Проблемы библиографической  деятельности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09434" y="1910687"/>
            <a:ext cx="5144524" cy="4571999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 smtClean="0"/>
              <a:t>1) Нехватка финансирования на реализацию проектных инициатив,</a:t>
            </a:r>
          </a:p>
          <a:p>
            <a:pPr marL="0" indent="0">
              <a:buNone/>
            </a:pPr>
            <a:r>
              <a:rPr lang="ru-RU" dirty="0" smtClean="0"/>
              <a:t>2) Отсутствие процедуры оценки эффективности результатов деятельности,</a:t>
            </a:r>
          </a:p>
          <a:p>
            <a:pPr marL="0" indent="0">
              <a:buNone/>
            </a:pPr>
            <a:r>
              <a:rPr lang="ru-RU" dirty="0" smtClean="0"/>
              <a:t>3) Отсутствие научно-практических исследований, выступающих основой разработки новых услуг и исследований, направленных на изучение структуры информационных потребностей пользователей,</a:t>
            </a:r>
          </a:p>
          <a:p>
            <a:pPr marL="0" indent="0">
              <a:buNone/>
            </a:pPr>
            <a:r>
              <a:rPr lang="ru-RU" dirty="0" smtClean="0"/>
              <a:t>4) Нехватка ресурсов (в </a:t>
            </a:r>
            <a:r>
              <a:rPr lang="ru-RU" dirty="0" err="1" smtClean="0"/>
              <a:t>т.ч</a:t>
            </a:r>
            <a:r>
              <a:rPr lang="ru-RU" dirty="0" smtClean="0"/>
              <a:t>. кадровых) на реализацию крупных и значимых проектов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514349" y="2006221"/>
            <a:ext cx="4989350" cy="4321221"/>
          </a:xfrm>
        </p:spPr>
        <p:txBody>
          <a:bodyPr>
            <a:normAutofit fontScale="70000" lnSpcReduction="20000"/>
          </a:bodyPr>
          <a:lstStyle/>
          <a:p>
            <a:pPr marL="457200" indent="-457200">
              <a:buAutoNum type="arabicParenR"/>
            </a:pPr>
            <a:r>
              <a:rPr lang="ru-RU" dirty="0" smtClean="0"/>
              <a:t>Усиление проектной деятельности,</a:t>
            </a:r>
          </a:p>
          <a:p>
            <a:pPr marL="457200" indent="-457200">
              <a:buAutoNum type="arabicParenR"/>
            </a:pPr>
            <a:r>
              <a:rPr lang="ru-RU" dirty="0" smtClean="0"/>
              <a:t>Разработка системы менеджмента качества применительно к процессам и результатам деятельности,</a:t>
            </a:r>
          </a:p>
          <a:p>
            <a:pPr marL="457200" indent="-457200">
              <a:buAutoNum type="arabicParenR"/>
            </a:pPr>
            <a:r>
              <a:rPr lang="ru-RU" dirty="0" smtClean="0"/>
              <a:t>Организация </a:t>
            </a:r>
            <a:r>
              <a:rPr lang="ru-RU" dirty="0" err="1" smtClean="0"/>
              <a:t>предпроектных</a:t>
            </a:r>
            <a:r>
              <a:rPr lang="ru-RU" dirty="0" smtClean="0"/>
              <a:t> исследований и мониторинг содержания информационных потребностей пользователей,</a:t>
            </a:r>
          </a:p>
          <a:p>
            <a:pPr marL="457200" indent="-457200">
              <a:buAutoNum type="arabicParenR"/>
            </a:pPr>
            <a:r>
              <a:rPr lang="ru-RU" dirty="0" smtClean="0"/>
              <a:t>Развитие социального партнерства в интересах проектов и инициатив, освоение сетевых информационных ресурсов</a:t>
            </a:r>
            <a:endParaRPr lang="ru-RU" dirty="0"/>
          </a:p>
        </p:txBody>
      </p:sp>
      <p:sp>
        <p:nvSpPr>
          <p:cNvPr id="5" name="Стрелка вправо 4"/>
          <p:cNvSpPr/>
          <p:nvPr/>
        </p:nvSpPr>
        <p:spPr>
          <a:xfrm>
            <a:off x="5553957" y="2043511"/>
            <a:ext cx="805218" cy="40943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право 5"/>
          <p:cNvSpPr/>
          <p:nvPr/>
        </p:nvSpPr>
        <p:spPr>
          <a:xfrm>
            <a:off x="5553957" y="3080093"/>
            <a:ext cx="805218" cy="40943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право 6"/>
          <p:cNvSpPr/>
          <p:nvPr/>
        </p:nvSpPr>
        <p:spPr>
          <a:xfrm>
            <a:off x="5553957" y="4078800"/>
            <a:ext cx="805218" cy="40943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право 7"/>
          <p:cNvSpPr/>
          <p:nvPr/>
        </p:nvSpPr>
        <p:spPr>
          <a:xfrm>
            <a:off x="5553957" y="5280743"/>
            <a:ext cx="805218" cy="40943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"/>
          <p:cNvSpPr>
            <a:spLocks noGrp="1"/>
          </p:cNvSpPr>
          <p:nvPr>
            <p:ph type="title"/>
          </p:nvPr>
        </p:nvSpPr>
        <p:spPr>
          <a:xfrm>
            <a:off x="340490" y="846161"/>
            <a:ext cx="11319952" cy="5022376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ru-RU" dirty="0">
                <a:solidFill>
                  <a:srgbClr val="002060"/>
                </a:solidFill>
              </a:rPr>
              <a:t>Благодарю за внимание!</a:t>
            </a:r>
            <a:br>
              <a:rPr lang="ru-RU" dirty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sz="31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Матвеева </a:t>
            </a:r>
            <a:r>
              <a:rPr lang="ru-RU" sz="3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Ирина Юрьевна, </a:t>
            </a:r>
            <a:r>
              <a:rPr lang="en-US" sz="3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3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8-922-69-82-711, </a:t>
            </a:r>
            <a:r>
              <a:rPr lang="en-US" sz="31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mir2106@mail.ru</a:t>
            </a:r>
            <a:r>
              <a:rPr lang="ru-RU" sz="31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ВК: </a:t>
            </a:r>
            <a:r>
              <a:rPr lang="en-US" sz="3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https://</a:t>
            </a:r>
            <a:r>
              <a:rPr lang="en-US" sz="31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vk.com/id311491971</a:t>
            </a:r>
            <a:r>
              <a:rPr lang="ru-RU" sz="31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«Современная </a:t>
            </a:r>
            <a:r>
              <a:rPr lang="ru-RU" sz="31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библиотека: методический ракурс» </a:t>
            </a:r>
            <a:r>
              <a:rPr lang="ru-RU" sz="31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ВК: </a:t>
            </a:r>
            <a:r>
              <a:rPr lang="en-US" sz="3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https://vk.com/club194749859</a:t>
            </a:r>
            <a:r>
              <a:rPr lang="ru-RU" sz="3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1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sz="half" idx="1"/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088425529"/>
              </p:ext>
            </p:extLst>
          </p:nvPr>
        </p:nvGraphicFramePr>
        <p:xfrm>
          <a:off x="357289" y="2333767"/>
          <a:ext cx="7776845" cy="27679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2070"/>
                <a:gridCol w="2592705"/>
                <a:gridCol w="2592070"/>
              </a:tblGrid>
              <a:tr h="6096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anose="02020603050405020304"/>
                          <a:ea typeface="Times New Roman" panose="02020603050405020304"/>
                        </a:rPr>
                        <a:t>Тип библиотеки</a:t>
                      </a:r>
                      <a:endParaRPr lang="ru-RU" sz="2000" dirty="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anose="02020603050405020304"/>
                          <a:ea typeface="Times New Roman" panose="02020603050405020304"/>
                        </a:rPr>
                        <a:t>Библиотечные процессы</a:t>
                      </a:r>
                      <a:endParaRPr lang="ru-RU" sz="2000" dirty="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anose="02020603050405020304"/>
                          <a:ea typeface="Times New Roman" panose="02020603050405020304"/>
                        </a:rPr>
                        <a:t>Библиотечные продукты</a:t>
                      </a:r>
                      <a:endParaRPr lang="ru-RU" sz="200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/>
                </a:tc>
              </a:tr>
              <a:tr h="5461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anose="02020603050405020304"/>
                          <a:ea typeface="Times New Roman" panose="02020603050405020304"/>
                        </a:rPr>
                        <a:t>Бумажная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anose="02020603050405020304"/>
                          <a:ea typeface="Times New Roman" panose="02020603050405020304"/>
                        </a:rPr>
                        <a:t>Ручная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anose="02020603050405020304"/>
                          <a:ea typeface="Times New Roman" panose="02020603050405020304"/>
                        </a:rPr>
                        <a:t>Бумажные</a:t>
                      </a:r>
                    </a:p>
                  </a:txBody>
                  <a:tcPr marL="68580" marR="68580" marT="0" marB="0"/>
                </a:tc>
              </a:tr>
              <a:tr h="5721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anose="02020603050405020304"/>
                          <a:ea typeface="Times New Roman" panose="02020603050405020304"/>
                        </a:rPr>
                        <a:t>Автоматизированная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anose="02020603050405020304"/>
                          <a:ea typeface="Times New Roman" panose="02020603050405020304"/>
                        </a:rPr>
                        <a:t>Автоматизированная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anose="02020603050405020304"/>
                          <a:ea typeface="Times New Roman" panose="02020603050405020304"/>
                        </a:rPr>
                        <a:t>Бумажные</a:t>
                      </a:r>
                    </a:p>
                  </a:txBody>
                  <a:tcPr marL="68580" marR="68580" marT="0" marB="0"/>
                </a:tc>
              </a:tr>
              <a:tr h="5200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anose="02020603050405020304"/>
                          <a:ea typeface="Times New Roman" panose="02020603050405020304"/>
                        </a:rPr>
                        <a:t>Электронная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anose="02020603050405020304"/>
                          <a:ea typeface="Times New Roman" panose="02020603050405020304"/>
                        </a:rPr>
                        <a:t>Автоматизированная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anose="02020603050405020304"/>
                          <a:ea typeface="Times New Roman" panose="02020603050405020304"/>
                        </a:rPr>
                        <a:t>Электронные</a:t>
                      </a:r>
                    </a:p>
                  </a:txBody>
                  <a:tcPr marL="68580" marR="68580" marT="0" marB="0"/>
                </a:tc>
              </a:tr>
              <a:tr h="5200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 panose="02020603050405020304"/>
                          <a:ea typeface="Times New Roman" panose="02020603050405020304"/>
                        </a:rPr>
                        <a:t>Цифровая</a:t>
                      </a:r>
                      <a:endParaRPr lang="ru-RU" sz="2000" b="1" dirty="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 panose="02020603050405020304"/>
                          <a:ea typeface="Times New Roman" panose="02020603050405020304"/>
                        </a:rPr>
                        <a:t>Цифровые</a:t>
                      </a:r>
                      <a:endParaRPr lang="ru-RU" sz="2000" dirty="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 panose="02020603050405020304"/>
                          <a:ea typeface="Times New Roman" panose="02020603050405020304"/>
                        </a:rPr>
                        <a:t>Цифровые</a:t>
                      </a:r>
                      <a:endParaRPr lang="ru-RU" sz="2000" dirty="0"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236591" y="849923"/>
            <a:ext cx="58326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Типы библиотек по технологическому основанию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81133" y="2333767"/>
            <a:ext cx="3700833" cy="215344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281133" y="269823"/>
            <a:ext cx="3700833" cy="1991199"/>
          </a:xfrm>
          <a:prstGeom prst="rect">
            <a:avLst/>
          </a:prstGeom>
        </p:spPr>
      </p:pic>
      <p:pic>
        <p:nvPicPr>
          <p:cNvPr id="2050" name="Picture 2" descr="https://labuda.blog/wp-content/uploads/2020/05/4cd2d2d5d8f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1132" y="4559958"/>
            <a:ext cx="3700833" cy="2154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0963" y="764704"/>
            <a:ext cx="11577234" cy="5760640"/>
          </a:xfrm>
        </p:spPr>
        <p:txBody>
          <a:bodyPr>
            <a:normAutofit/>
          </a:bodyPr>
          <a:lstStyle/>
          <a:p>
            <a:pPr marL="514350" indent="-514350" algn="ctr">
              <a:buAutoNum type="arabicPeriod"/>
              <a:defRPr/>
            </a:pPr>
            <a:r>
              <a:rPr lang="ru-RU" altLang="en-US" dirty="0" smtClean="0">
                <a:solidFill>
                  <a:srgbClr val="002060"/>
                </a:solidFill>
              </a:rPr>
              <a:t>Виртуальный СБА</a:t>
            </a:r>
          </a:p>
          <a:p>
            <a:pPr marL="0" indent="0">
              <a:buNone/>
              <a:defRPr/>
            </a:pPr>
            <a:r>
              <a:rPr lang="ru-RU" altLang="en-US" sz="2800" dirty="0" smtClean="0"/>
              <a:t>СБА </a:t>
            </a:r>
            <a:r>
              <a:rPr lang="ru-RU" altLang="en-US" sz="2800" dirty="0"/>
              <a:t>– информационно-поисковая система, в которой оптимально организованы источники поиска библиографической и фактографической информации (И.Г. Моргенштерн</a:t>
            </a:r>
            <a:r>
              <a:rPr lang="ru-RU" altLang="en-US" sz="2800" dirty="0" smtClean="0"/>
              <a:t>).</a:t>
            </a:r>
          </a:p>
        </p:txBody>
      </p:sp>
      <p:graphicFrame>
        <p:nvGraphicFramePr>
          <p:cNvPr id="4" name="Объект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19882713"/>
              </p:ext>
            </p:extLst>
          </p:nvPr>
        </p:nvGraphicFramePr>
        <p:xfrm>
          <a:off x="654001" y="3143629"/>
          <a:ext cx="10892235" cy="32732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50531841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97424" y="260649"/>
            <a:ext cx="9575040" cy="1188131"/>
          </a:xfrm>
        </p:spPr>
        <p:txBody>
          <a:bodyPr/>
          <a:lstStyle/>
          <a:p>
            <a:pPr lvl="0">
              <a:defRPr/>
            </a:pPr>
            <a:r>
              <a:rPr lang="ru-RU" b="1" dirty="0"/>
              <a:t>Библиотечные полнотекстовые и библиографические ресурсы </a:t>
            </a:r>
            <a:r>
              <a:rPr lang="ru-RU" altLang="en-US" b="1" dirty="0"/>
              <a:t> </a:t>
            </a:r>
            <a:r>
              <a:rPr lang="ru-RU" b="1" dirty="0"/>
              <a:t>сетевого или локального доступа 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88936" y="1808821"/>
            <a:ext cx="4426944" cy="2805799"/>
          </a:xfrm>
        </p:spPr>
        <p:txBody>
          <a:bodyPr/>
          <a:lstStyle/>
          <a:p>
            <a:pPr marL="45720" indent="0">
              <a:buNone/>
              <a:defRPr/>
            </a:pPr>
            <a:r>
              <a:rPr lang="ru-RU" dirty="0" smtClean="0"/>
              <a:t>КОРПОРАТИВНЫЕ:</a:t>
            </a:r>
            <a:endParaRPr lang="ru-RU" dirty="0"/>
          </a:p>
          <a:p>
            <a:pPr lvl="0">
              <a:defRPr/>
            </a:pPr>
            <a:r>
              <a:rPr lang="ru-RU" sz="2000" dirty="0"/>
              <a:t>МАРС,</a:t>
            </a:r>
          </a:p>
          <a:p>
            <a:pPr lvl="0">
              <a:defRPr/>
            </a:pPr>
            <a:r>
              <a:rPr lang="ru-RU" sz="2000" dirty="0"/>
              <a:t>НЭБ,</a:t>
            </a:r>
          </a:p>
          <a:p>
            <a:pPr lvl="0">
              <a:defRPr/>
            </a:pPr>
            <a:r>
              <a:rPr lang="ru-RU" sz="2000" dirty="0"/>
              <a:t>ЛИБНЕТ и др.</a:t>
            </a:r>
          </a:p>
        </p:txBody>
      </p:sp>
      <p:pic>
        <p:nvPicPr>
          <p:cNvPr id="3074" name="Picture 2" descr="http://www.ruslibnet.ru:8100/images/zag.jpg"/>
          <p:cNvPicPr>
            <a:picLocks noChangeAspect="1" noChangeArrowheads="1"/>
          </p:cNvPicPr>
          <p:nvPr/>
        </p:nvPicPr>
        <p:blipFill rotWithShape="1">
          <a:blip r:embed="rId2"/>
          <a:srcRect/>
          <a:stretch>
            <a:fillRect/>
          </a:stretch>
        </p:blipFill>
        <p:spPr>
          <a:xfrm>
            <a:off x="351724" y="5290014"/>
            <a:ext cx="4140877" cy="1372600"/>
          </a:xfrm>
          <a:prstGeom prst="rect">
            <a:avLst/>
          </a:prstGeom>
          <a:noFill/>
        </p:spPr>
      </p:pic>
      <p:pic>
        <p:nvPicPr>
          <p:cNvPr id="3076" name="Picture 4" descr="http://ic.pics.livejournal.com/aonb/50466811/155024/155024_600.jpg"/>
          <p:cNvPicPr>
            <a:picLocks noChangeAspect="1" noChangeArrowheads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7433997" y="5290014"/>
            <a:ext cx="3963226" cy="1392435"/>
          </a:xfrm>
          <a:prstGeom prst="rect">
            <a:avLst/>
          </a:prstGeom>
          <a:noFill/>
        </p:spPr>
      </p:pic>
      <p:pic>
        <p:nvPicPr>
          <p:cNvPr id="3078" name="Picture 6" descr="http://sotsproekt-ryazan.ru/sites/default/files/styles/article_list/public/articles/neb.jpg?itok=5eH2nVtY"/>
          <p:cNvPicPr>
            <a:picLocks noChangeAspect="1" noChangeArrowheads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5011090" y="5290014"/>
            <a:ext cx="2040436" cy="1541425"/>
          </a:xfrm>
          <a:prstGeom prst="rect">
            <a:avLst/>
          </a:prstGeom>
          <a:noFill/>
        </p:spPr>
      </p:pic>
      <p:sp>
        <p:nvSpPr>
          <p:cNvPr id="10" name="Объект 3"/>
          <p:cNvSpPr>
            <a:spLocks noGrp="1"/>
          </p:cNvSpPr>
          <p:nvPr>
            <p:ph sz="half" idx="2"/>
          </p:nvPr>
        </p:nvSpPr>
        <p:spPr>
          <a:xfrm>
            <a:off x="6181278" y="1808821"/>
            <a:ext cx="5670841" cy="3347115"/>
          </a:xfrm>
        </p:spPr>
        <p:txBody>
          <a:bodyPr>
            <a:normAutofit fontScale="55000" lnSpcReduction="20000"/>
          </a:bodyPr>
          <a:lstStyle/>
          <a:p>
            <a:pPr marL="45720" indent="0">
              <a:buNone/>
              <a:defRPr/>
            </a:pPr>
            <a:r>
              <a:rPr lang="ru-RU" dirty="0"/>
              <a:t>ВНУТРИБИБЛИОТЕЧНЫЕ</a:t>
            </a:r>
          </a:p>
          <a:p>
            <a:pPr marL="0" lvl="0" indent="0">
              <a:buNone/>
              <a:defRPr/>
            </a:pPr>
            <a:r>
              <a:rPr lang="ru-RU" b="1" dirty="0"/>
              <a:t>Универсальные</a:t>
            </a:r>
            <a:r>
              <a:rPr lang="ru-RU" dirty="0"/>
              <a:t>: Электронные каталоги, </a:t>
            </a:r>
          </a:p>
          <a:p>
            <a:pPr marL="0" lvl="0" indent="0">
              <a:buNone/>
              <a:defRPr/>
            </a:pPr>
            <a:r>
              <a:rPr lang="ru-RU" b="1" dirty="0"/>
              <a:t>Специальные</a:t>
            </a:r>
            <a:r>
              <a:rPr lang="ru-RU" dirty="0"/>
              <a:t> (по теме, видам изданий или др. признакам)</a:t>
            </a:r>
          </a:p>
          <a:p>
            <a:pPr lvl="0">
              <a:defRPr/>
            </a:pPr>
            <a:r>
              <a:rPr lang="ru-RU" dirty="0"/>
              <a:t>ББД Библиотечное дело</a:t>
            </a:r>
          </a:p>
          <a:p>
            <a:pPr lvl="0">
              <a:defRPr/>
            </a:pPr>
            <a:r>
              <a:rPr lang="ru-RU" dirty="0"/>
              <a:t>ББД Каталог коллекций</a:t>
            </a:r>
          </a:p>
          <a:p>
            <a:pPr lvl="0">
              <a:defRPr/>
            </a:pPr>
            <a:r>
              <a:rPr lang="ru-RU" dirty="0"/>
              <a:t>ББД Молодые авторы Белгородчины</a:t>
            </a:r>
          </a:p>
          <a:p>
            <a:pPr lvl="0">
              <a:defRPr/>
            </a:pPr>
            <a:r>
              <a:rPr lang="ru-RU" dirty="0"/>
              <a:t>ББД Экология,</a:t>
            </a:r>
          </a:p>
          <a:p>
            <a:pPr lvl="0">
              <a:defRPr/>
            </a:pPr>
            <a:r>
              <a:rPr lang="ru-RU" dirty="0"/>
              <a:t>ББД ИнформАгро,</a:t>
            </a:r>
          </a:p>
          <a:p>
            <a:pPr lvl="0">
              <a:defRPr/>
            </a:pPr>
            <a:r>
              <a:rPr lang="ru-RU" dirty="0"/>
              <a:t>ББД Экология промышлености,</a:t>
            </a:r>
          </a:p>
          <a:p>
            <a:pPr lvl="0">
              <a:defRPr/>
            </a:pPr>
            <a:r>
              <a:rPr lang="ru-RU" dirty="0"/>
              <a:t>Сценарии массовых и профессиональных праздников и т.д.</a:t>
            </a:r>
          </a:p>
          <a:p>
            <a:pPr marL="45720" indent="0">
              <a:buNone/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72083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57939" y="371959"/>
            <a:ext cx="8818535" cy="1364853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ru-RU" b="1" dirty="0"/>
              <a:t>Внешние</a:t>
            </a:r>
            <a:r>
              <a:rPr lang="ru-RU" dirty="0"/>
              <a:t> полнотекстовые и библиографические ресурсы научного и учебного профиля </a:t>
            </a:r>
            <a:endParaRPr lang="ru-RU" dirty="0" smtClean="0"/>
          </a:p>
          <a:p>
            <a:pPr lvl="0">
              <a:defRPr/>
            </a:pPr>
            <a:r>
              <a:rPr lang="ru-RU" dirty="0" smtClean="0"/>
              <a:t>(</a:t>
            </a:r>
            <a:r>
              <a:rPr lang="ru-RU" dirty="0"/>
              <a:t>свободного доступа и коммерческие):</a:t>
            </a:r>
          </a:p>
        </p:txBody>
      </p:sp>
      <p:sp>
        <p:nvSpPr>
          <p:cNvPr id="9" name="Объект 8"/>
          <p:cNvSpPr>
            <a:spLocks noGrp="1"/>
          </p:cNvSpPr>
          <p:nvPr>
            <p:ph sz="half" idx="2"/>
          </p:nvPr>
        </p:nvSpPr>
        <p:spPr>
          <a:xfrm>
            <a:off x="294468" y="2178300"/>
            <a:ext cx="5703376" cy="3086904"/>
          </a:xfrm>
        </p:spPr>
        <p:txBody>
          <a:bodyPr>
            <a:normAutofit fontScale="70000" lnSpcReduction="20000"/>
          </a:bodyPr>
          <a:lstStyle/>
          <a:p>
            <a:pPr marL="45720" indent="0">
              <a:buNone/>
              <a:defRPr/>
            </a:pPr>
            <a:r>
              <a:rPr lang="ru-RU" dirty="0">
                <a:solidFill>
                  <a:srgbClr val="002060"/>
                </a:solidFill>
              </a:rPr>
              <a:t>ОТЕЧЕСТВЕННЫЕ</a:t>
            </a:r>
          </a:p>
          <a:p>
            <a:pPr lvl="0">
              <a:defRPr/>
            </a:pPr>
            <a:r>
              <a:rPr lang="en-US" dirty="0"/>
              <a:t>eLibrary</a:t>
            </a:r>
            <a:r>
              <a:rPr lang="ru-RU" dirty="0"/>
              <a:t>,</a:t>
            </a:r>
          </a:p>
          <a:p>
            <a:pPr lvl="0">
              <a:defRPr/>
            </a:pPr>
            <a:r>
              <a:rPr lang="ru-RU" dirty="0"/>
              <a:t>ЭБ диссертаций РГБ,</a:t>
            </a:r>
          </a:p>
          <a:p>
            <a:pPr lvl="0">
              <a:defRPr/>
            </a:pPr>
            <a:r>
              <a:rPr lang="ru-RU" dirty="0"/>
              <a:t>ЭБ ЛитРес,</a:t>
            </a:r>
          </a:p>
          <a:p>
            <a:pPr lvl="0">
              <a:defRPr/>
            </a:pPr>
            <a:r>
              <a:rPr lang="ru-RU" dirty="0"/>
              <a:t>ЭБС Руконт, КнигаФонд, Университетская библиотека, Лань и др.,</a:t>
            </a:r>
          </a:p>
          <a:p>
            <a:pPr lvl="0">
              <a:defRPr/>
            </a:pPr>
            <a:r>
              <a:rPr lang="ru-RU" dirty="0"/>
              <a:t>СПС Консультант Плюс и др.,</a:t>
            </a:r>
          </a:p>
          <a:p>
            <a:pPr lvl="0">
              <a:defRPr/>
            </a:pPr>
            <a:r>
              <a:rPr lang="ru-RU" dirty="0"/>
              <a:t>Патенты России и др.</a:t>
            </a:r>
          </a:p>
          <a:p>
            <a:pPr lvl="0">
              <a:defRPr/>
            </a:pPr>
            <a:endParaRPr lang="ru-RU" dirty="0"/>
          </a:p>
          <a:p>
            <a:pPr lvl="0">
              <a:defRPr/>
            </a:pPr>
            <a:endParaRPr lang="en-US" dirty="0"/>
          </a:p>
        </p:txBody>
      </p:sp>
      <p:sp>
        <p:nvSpPr>
          <p:cNvPr id="11" name="Объект 10"/>
          <p:cNvSpPr>
            <a:spLocks noGrp="1"/>
          </p:cNvSpPr>
          <p:nvPr>
            <p:ph sz="quarter" idx="4"/>
          </p:nvPr>
        </p:nvSpPr>
        <p:spPr>
          <a:xfrm>
            <a:off x="6122213" y="2192544"/>
            <a:ext cx="5733990" cy="3087513"/>
          </a:xfrm>
        </p:spPr>
        <p:txBody>
          <a:bodyPr>
            <a:normAutofit fontScale="70000" lnSpcReduction="20000"/>
          </a:bodyPr>
          <a:lstStyle/>
          <a:p>
            <a:pPr marL="45720" indent="0">
              <a:buNone/>
              <a:defRPr/>
            </a:pPr>
            <a:r>
              <a:rPr lang="ru-RU" dirty="0">
                <a:solidFill>
                  <a:srgbClr val="002060"/>
                </a:solidFill>
              </a:rPr>
              <a:t>ЗАРУБЕЖНЫЕ</a:t>
            </a:r>
          </a:p>
          <a:p>
            <a:pPr lvl="0">
              <a:defRPr/>
            </a:pPr>
            <a:r>
              <a:rPr lang="en-US" dirty="0"/>
              <a:t>EBSCO Piblishing</a:t>
            </a:r>
          </a:p>
          <a:p>
            <a:pPr lvl="0">
              <a:defRPr/>
            </a:pPr>
            <a:r>
              <a:rPr lang="ru-RU" dirty="0"/>
              <a:t>Электронный журнал </a:t>
            </a:r>
            <a:r>
              <a:rPr lang="en-US" dirty="0"/>
              <a:t>Nature</a:t>
            </a:r>
            <a:r>
              <a:rPr lang="ru-RU" dirty="0"/>
              <a:t>,</a:t>
            </a:r>
          </a:p>
          <a:p>
            <a:pPr lvl="0">
              <a:defRPr/>
            </a:pPr>
            <a:r>
              <a:rPr lang="ru-RU" dirty="0"/>
              <a:t>Журналы издательства </a:t>
            </a:r>
            <a:r>
              <a:rPr lang="en-US" dirty="0"/>
              <a:t>Teylor and Francis</a:t>
            </a:r>
            <a:r>
              <a:rPr lang="ru-RU" dirty="0"/>
              <a:t>,</a:t>
            </a:r>
          </a:p>
          <a:p>
            <a:pPr lvl="0">
              <a:defRPr/>
            </a:pPr>
            <a:r>
              <a:rPr lang="ru-RU" dirty="0"/>
              <a:t>Коллекция «Архив научных журналов»,</a:t>
            </a:r>
          </a:p>
          <a:p>
            <a:pPr lvl="0">
              <a:defRPr/>
            </a:pPr>
            <a:r>
              <a:rPr lang="ru-RU" dirty="0"/>
              <a:t>БД рефератов и цитирования </a:t>
            </a:r>
            <a:r>
              <a:rPr lang="en-US" dirty="0"/>
              <a:t>SCOPUS</a:t>
            </a:r>
            <a:r>
              <a:rPr lang="ru-RU" dirty="0"/>
              <a:t> и др</a:t>
            </a:r>
            <a:r>
              <a:rPr lang="ru-RU" dirty="0" smtClean="0"/>
              <a:t>.</a:t>
            </a:r>
            <a:endParaRPr lang="ru-RU" dirty="0"/>
          </a:p>
          <a:p>
            <a:pPr marL="45720" indent="0">
              <a:buNone/>
              <a:defRPr/>
            </a:pPr>
            <a:endParaRPr lang="en-US" dirty="0"/>
          </a:p>
        </p:txBody>
      </p:sp>
      <p:pic>
        <p:nvPicPr>
          <p:cNvPr id="1028" name="Picture 4" descr="http://www.csau.crimea-ua.com/misc/images/foto/min/partner-63.jpg"/>
          <p:cNvPicPr>
            <a:picLocks noChangeAspect="1" noChangeArrowheads="1"/>
          </p:cNvPicPr>
          <p:nvPr/>
        </p:nvPicPr>
        <p:blipFill rotWithShape="1">
          <a:blip r:embed="rId2"/>
          <a:srcRect/>
          <a:stretch>
            <a:fillRect/>
          </a:stretch>
        </p:blipFill>
        <p:spPr>
          <a:xfrm>
            <a:off x="4816420" y="5388532"/>
            <a:ext cx="1305793" cy="1305794"/>
          </a:xfrm>
          <a:prstGeom prst="rect">
            <a:avLst/>
          </a:prstGeom>
          <a:noFill/>
        </p:spPr>
      </p:pic>
      <p:pic>
        <p:nvPicPr>
          <p:cNvPr id="1029" name="Picture 5" descr="C:\Users\user\Desktop\mzl.bxjbbrme.png"/>
          <p:cNvPicPr>
            <a:picLocks noChangeAspect="1" noChangeArrowheads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3257778" y="5280057"/>
            <a:ext cx="1429122" cy="1429122"/>
          </a:xfrm>
          <a:prstGeom prst="rect">
            <a:avLst/>
          </a:prstGeom>
          <a:noFill/>
        </p:spPr>
      </p:pic>
      <p:pic>
        <p:nvPicPr>
          <p:cNvPr id="1031" name="Picture 7" descr="http://cs608217.vk.me/v608217760/46bb/RhZ6XMa6OYY.jpg"/>
          <p:cNvPicPr>
            <a:picLocks noChangeAspect="1" noChangeArrowheads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175916" y="5517232"/>
            <a:ext cx="2942733" cy="1177094"/>
          </a:xfrm>
          <a:prstGeom prst="rect">
            <a:avLst/>
          </a:prstGeom>
          <a:noFill/>
        </p:spPr>
      </p:pic>
      <p:pic>
        <p:nvPicPr>
          <p:cNvPr id="1033" name="Picture 9" descr="http://p.nahalyavu.com/photos/big/2/2309.jpg"/>
          <p:cNvPicPr>
            <a:picLocks noChangeAspect="1" noChangeArrowheads="1"/>
          </p:cNvPicPr>
          <p:nvPr/>
        </p:nvPicPr>
        <p:blipFill rotWithShape="1">
          <a:blip r:embed="rId5"/>
          <a:srcRect/>
          <a:stretch>
            <a:fillRect/>
          </a:stretch>
        </p:blipFill>
        <p:spPr>
          <a:xfrm>
            <a:off x="9793581" y="5517232"/>
            <a:ext cx="2475895" cy="1138911"/>
          </a:xfrm>
          <a:prstGeom prst="rect">
            <a:avLst/>
          </a:prstGeom>
          <a:noFill/>
        </p:spPr>
      </p:pic>
      <p:pic>
        <p:nvPicPr>
          <p:cNvPr id="1035" name="Picture 11" descr="http://a165.phobos.apple.com/us/r30/Purple/v4/6d/43/7b/6d437b4d-4722-37ea-7c78-fdb196544928/mza_7584448898642775182.png"/>
          <p:cNvPicPr>
            <a:picLocks noChangeAspect="1" noChangeArrowheads="1"/>
          </p:cNvPicPr>
          <p:nvPr/>
        </p:nvPicPr>
        <p:blipFill rotWithShape="1">
          <a:blip r:embed="rId6"/>
          <a:srcRect/>
          <a:stretch>
            <a:fillRect/>
          </a:stretch>
        </p:blipFill>
        <p:spPr>
          <a:xfrm>
            <a:off x="8447574" y="5448932"/>
            <a:ext cx="1255102" cy="1255102"/>
          </a:xfrm>
          <a:prstGeom prst="rect">
            <a:avLst/>
          </a:prstGeom>
          <a:noFill/>
        </p:spPr>
      </p:pic>
      <p:pic>
        <p:nvPicPr>
          <p:cNvPr id="1037" name="Picture 13" descr="http://cbs.belgorod.com/up/news/article/2013/02/20022013(3)2.jpg"/>
          <p:cNvPicPr>
            <a:picLocks noChangeAspect="1" noChangeArrowheads="1"/>
          </p:cNvPicPr>
          <p:nvPr/>
        </p:nvPicPr>
        <p:blipFill rotWithShape="1">
          <a:blip r:embed="rId7"/>
          <a:srcRect/>
          <a:stretch>
            <a:fillRect/>
          </a:stretch>
        </p:blipFill>
        <p:spPr>
          <a:xfrm>
            <a:off x="6251733" y="5484470"/>
            <a:ext cx="2104936" cy="118402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16181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 cstate="print"/>
          <a:srcRect t="18026"/>
          <a:stretch/>
        </p:blipFill>
        <p:spPr>
          <a:xfrm>
            <a:off x="384201" y="1363850"/>
            <a:ext cx="9904762" cy="521510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481" y="836712"/>
            <a:ext cx="10755824" cy="1368152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ru-RU" altLang="en-US" dirty="0" smtClean="0"/>
              <a:t>Сравнительная характеристика СБА </a:t>
            </a:r>
            <a:r>
              <a:rPr lang="ru-RU" altLang="en-US" dirty="0"/>
              <a:t>и </a:t>
            </a:r>
            <a:r>
              <a:rPr lang="ru-RU" altLang="en-US" dirty="0" smtClean="0"/>
              <a:t>виртуального (сетевого ) СБА</a:t>
            </a:r>
            <a:endParaRPr lang="ru-RU" altLang="en-US" dirty="0"/>
          </a:p>
        </p:txBody>
      </p:sp>
      <p:graphicFrame>
        <p:nvGraphicFramePr>
          <p:cNvPr id="3" name="Объект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7785046"/>
              </p:ext>
            </p:extLst>
          </p:nvPr>
        </p:nvGraphicFramePr>
        <p:xfrm>
          <a:off x="573437" y="2623318"/>
          <a:ext cx="11329260" cy="3484880"/>
        </p:xfrm>
        <a:graphic>
          <a:graphicData uri="http://schemas.openxmlformats.org/drawingml/2006/table">
            <a:tbl>
              <a:tblPr firstRow="1" bandRow="1"/>
              <a:tblGrid>
                <a:gridCol w="2756184"/>
                <a:gridCol w="4173633"/>
                <a:gridCol w="4399443"/>
              </a:tblGrid>
              <a:tr h="370840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altLang="en-US" b="1" dirty="0"/>
                        <a:t>Параметр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altLang="en-US" b="1" dirty="0" smtClean="0"/>
                        <a:t>СБА</a:t>
                      </a:r>
                      <a:endParaRPr lang="ru-RU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altLang="en-US" b="1" dirty="0"/>
                        <a:t>Интернет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ru-RU" altLang="en-US" dirty="0"/>
                        <a:t>Вид поиска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ru-RU" altLang="en-US" dirty="0"/>
                        <a:t>семантический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ru-RU" altLang="en-US" dirty="0"/>
                        <a:t>контекстный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ru-RU" altLang="en-US" dirty="0"/>
                        <a:t>Полнота и структурированность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dirty="0"/>
                        <a:t>не полон, но структурирован, позволяет </a:t>
                      </a:r>
                      <a:r>
                        <a:rPr lang="ru-RU" altLang="en-US" dirty="0"/>
                        <a:t>выстроить </a:t>
                      </a:r>
                      <a:r>
                        <a:rPr dirty="0"/>
                        <a:t>типовые пути удовлетворения различных </a:t>
                      </a:r>
                      <a:r>
                        <a:rPr lang="ru-RU" altLang="en-US" dirty="0"/>
                        <a:t>информационных потребностей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dirty="0"/>
                        <a:t>Высокий уровень полноты, слабая структур</a:t>
                      </a:r>
                      <a:r>
                        <a:rPr lang="ru-RU" altLang="en-US" dirty="0"/>
                        <a:t>ированность</a:t>
                      </a:r>
                      <a:r>
                        <a:rPr dirty="0"/>
                        <a:t>, многообразие форм </a:t>
                      </a:r>
                      <a:r>
                        <a:rPr lang="ru-RU" altLang="en-US" dirty="0"/>
                        <a:t>информационных ресурсов</a:t>
                      </a:r>
                      <a:r>
                        <a:rPr dirty="0"/>
                        <a:t> усложняют поиск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ru-RU" altLang="en-US" dirty="0"/>
                        <a:t>Специализация на запросах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ru-RU" altLang="en-US" dirty="0"/>
                        <a:t>библиографических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ru-RU" altLang="en-US" dirty="0"/>
                        <a:t>фактографических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ru-RU" dirty="0" smtClean="0"/>
                        <a:t>Доступность для пользователя</a:t>
                      </a:r>
                      <a:endParaRPr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ru-RU" dirty="0" smtClean="0"/>
                        <a:t>Локальное компактное размещение</a:t>
                      </a:r>
                      <a:endParaRPr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ru-RU" dirty="0" smtClean="0"/>
                        <a:t>Рассредоточенный</a:t>
                      </a:r>
                      <a:r>
                        <a:rPr lang="ru-RU" baseline="0" dirty="0" smtClean="0"/>
                        <a:t> доступ к локальным или удаленным информационным ресурсам</a:t>
                      </a:r>
                      <a:endParaRPr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62193169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/>
          </p:cNvSpPr>
          <p:nvPr>
            <p:ph type="title" idx="4294967295"/>
          </p:nvPr>
        </p:nvSpPr>
        <p:spPr>
          <a:xfrm>
            <a:off x="371959" y="404664"/>
            <a:ext cx="9838841" cy="1143000"/>
          </a:xfrm>
        </p:spPr>
        <p:txBody>
          <a:bodyPr/>
          <a:lstStyle/>
          <a:p>
            <a:r>
              <a:rPr lang="ru-RU" altLang="ru-RU" dirty="0" smtClean="0"/>
              <a:t>Преимущества </a:t>
            </a:r>
            <a:r>
              <a:rPr lang="ru-RU" altLang="ru-RU" dirty="0" smtClean="0"/>
              <a:t>виртуального (сетевого) </a:t>
            </a:r>
            <a:r>
              <a:rPr lang="ru-RU" altLang="ru-RU" dirty="0" smtClean="0"/>
              <a:t>СБА</a:t>
            </a:r>
          </a:p>
        </p:txBody>
      </p:sp>
      <p:sp>
        <p:nvSpPr>
          <p:cNvPr id="60419" name="Rectangle 3"/>
          <p:cNvSpPr>
            <a:spLocks noGrp="1"/>
          </p:cNvSpPr>
          <p:nvPr>
            <p:ph type="body" idx="4294967295"/>
          </p:nvPr>
        </p:nvSpPr>
        <p:spPr>
          <a:xfrm>
            <a:off x="185980" y="1628799"/>
            <a:ext cx="8679051" cy="4833993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80000"/>
              </a:lnSpc>
              <a:buNone/>
            </a:pPr>
            <a:r>
              <a:rPr lang="ru-RU" altLang="ru-RU" sz="2400" dirty="0" smtClean="0"/>
              <a:t>Виртуальный СБА </a:t>
            </a:r>
            <a:r>
              <a:rPr lang="ru-RU" altLang="ru-RU" sz="2400" dirty="0"/>
              <a:t>– локальный и </a:t>
            </a:r>
            <a:r>
              <a:rPr lang="ru-RU" altLang="ru-RU" sz="2400" dirty="0" smtClean="0"/>
              <a:t>сетевой</a:t>
            </a:r>
          </a:p>
          <a:p>
            <a:pPr marL="0" indent="0">
              <a:lnSpc>
                <a:spcPct val="80000"/>
              </a:lnSpc>
              <a:buNone/>
            </a:pPr>
            <a:endParaRPr lang="ru-RU" altLang="ru-RU" sz="2400" dirty="0"/>
          </a:p>
          <a:p>
            <a:pPr>
              <a:lnSpc>
                <a:spcPct val="80000"/>
              </a:lnSpc>
            </a:pPr>
            <a:r>
              <a:rPr lang="ru-RU" altLang="ru-RU" sz="2400" dirty="0"/>
              <a:t>Концентрация рассеянных ресурсов для удобства пользователей</a:t>
            </a:r>
          </a:p>
          <a:p>
            <a:pPr>
              <a:lnSpc>
                <a:spcPct val="80000"/>
              </a:lnSpc>
            </a:pPr>
            <a:r>
              <a:rPr lang="ru-RU" altLang="ru-RU" sz="2400" dirty="0"/>
              <a:t>Расширение круга ресурсов за счет не имеющих печатного аналога</a:t>
            </a:r>
          </a:p>
          <a:p>
            <a:pPr>
              <a:lnSpc>
                <a:spcPct val="80000"/>
              </a:lnSpc>
            </a:pPr>
            <a:r>
              <a:rPr lang="ru-RU" altLang="ru-RU" sz="2400" dirty="0"/>
              <a:t>Поддержка актуальности СБА за счет обновления сразу после появления</a:t>
            </a:r>
          </a:p>
          <a:p>
            <a:pPr>
              <a:lnSpc>
                <a:spcPct val="80000"/>
              </a:lnSpc>
            </a:pPr>
            <a:r>
              <a:rPr lang="ru-RU" altLang="ru-RU" sz="2400" dirty="0"/>
              <a:t>Оперативное и полное выполнение запросов пользователей</a:t>
            </a:r>
          </a:p>
          <a:p>
            <a:pPr>
              <a:lnSpc>
                <a:spcPct val="80000"/>
              </a:lnSpc>
            </a:pPr>
            <a:r>
              <a:rPr lang="ru-RU" altLang="ru-RU" sz="2400" dirty="0"/>
              <a:t>Расширение возможностей и сокращение времени</a:t>
            </a:r>
            <a:r>
              <a:rPr lang="ru-RU" altLang="ru-RU" sz="2800" dirty="0"/>
              <a:t> поиска</a:t>
            </a:r>
          </a:p>
          <a:p>
            <a:pPr>
              <a:lnSpc>
                <a:spcPct val="80000"/>
              </a:lnSpc>
            </a:pPr>
            <a:r>
              <a:rPr lang="ru-RU" altLang="ru-RU" sz="2400" dirty="0"/>
              <a:t>Возможность одновременного использования пользователями</a:t>
            </a:r>
          </a:p>
          <a:p>
            <a:pPr>
              <a:lnSpc>
                <a:spcPct val="80000"/>
              </a:lnSpc>
            </a:pPr>
            <a:r>
              <a:rPr lang="ru-RU" altLang="ru-RU" sz="2400" dirty="0"/>
              <a:t>Доступность для многократного использования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8865031" y="1834261"/>
            <a:ext cx="3132347" cy="4894293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72429997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612*176"/>
  <p:tag name="TABLE_ENDDRAG_RECT" val="17*93*612*176"/>
</p:tagLst>
</file>

<file path=ppt/theme/theme1.xml><?xml version="1.0" encoding="utf-8"?>
<a:theme xmlns:a="http://schemas.openxmlformats.org/drawingml/2006/main" name="Gear Drives">
  <a:themeElements>
    <a:clrScheme name="Gear Drives 13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5F5F5F"/>
      </a:accent1>
      <a:accent2>
        <a:srgbClr val="969696"/>
      </a:accent2>
      <a:accent3>
        <a:srgbClr val="FFFFFF"/>
      </a:accent3>
      <a:accent4>
        <a:srgbClr val="000000"/>
      </a:accent4>
      <a:accent5>
        <a:srgbClr val="B6B6B6"/>
      </a:accent5>
      <a:accent6>
        <a:srgbClr val="878787"/>
      </a:accent6>
      <a:hlink>
        <a:srgbClr val="CC3300"/>
      </a:hlink>
      <a:folHlink>
        <a:srgbClr val="996600"/>
      </a:folHlink>
    </a:clrScheme>
    <a:fontScheme name="Gear Drives">
      <a:majorFont>
        <a:latin typeface="Arial"/>
        <a:ea typeface="SimSun"/>
        <a:cs typeface=""/>
      </a:majorFont>
      <a:minorFont>
        <a:latin typeface="Arial"/>
        <a:ea typeface="SimSu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accent1"/>
            </a:gs>
            <a:gs pos="100000">
              <a:schemeClr val="accent2"/>
            </a:gs>
          </a:gsLst>
          <a:lin ang="5400000" scaled="1"/>
        </a:gradFill>
        <a:ln w="9525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SimSun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accent1"/>
            </a:gs>
            <a:gs pos="100000">
              <a:schemeClr val="accent2"/>
            </a:gs>
          </a:gsLst>
          <a:lin ang="5400000" scaled="1"/>
        </a:gradFill>
        <a:ln w="9525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SimSun" panose="02010600030101010101" pitchFamily="2" charset="-122"/>
          </a:defRPr>
        </a:defPPr>
      </a:lstStyle>
    </a:lnDef>
  </a:objectDefaults>
  <a:extraClrSchemeLst>
    <a:extraClrScheme>
      <a:clrScheme name="Gear Drive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ear Drive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ear Drive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ear Drives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ear Drives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ear Drives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ear Drives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ear Drives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ear Drives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ear Drives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ear Drives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ear Drives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ear Drives 13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5F5F5F"/>
        </a:accent1>
        <a:accent2>
          <a:srgbClr val="969696"/>
        </a:accent2>
        <a:accent3>
          <a:srgbClr val="FFFFFF"/>
        </a:accent3>
        <a:accent4>
          <a:srgbClr val="000000"/>
        </a:accent4>
        <a:accent5>
          <a:srgbClr val="B6B6B6"/>
        </a:accent5>
        <a:accent6>
          <a:srgbClr val="878787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977</Words>
  <Application>Microsoft Office PowerPoint</Application>
  <PresentationFormat>Широкоэкранный</PresentationFormat>
  <Paragraphs>168</Paragraphs>
  <Slides>29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4" baseType="lpstr">
      <vt:lpstr>SimSun</vt:lpstr>
      <vt:lpstr>Arial</vt:lpstr>
      <vt:lpstr>Calibri</vt:lpstr>
      <vt:lpstr>Times New Roman</vt:lpstr>
      <vt:lpstr>Gear Drives</vt:lpstr>
      <vt:lpstr>Цифровой двойник библиографии : сервисы и ресурсы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Сравнительная характеристика СБА и виртуального (сетевого ) СБА</vt:lpstr>
      <vt:lpstr>Преимущества виртуального (сетевого) СБА</vt:lpstr>
      <vt:lpstr>Презентация PowerPoint</vt:lpstr>
      <vt:lpstr>2. Библиографическое обслуживание</vt:lpstr>
      <vt:lpstr>2.1.Формирование электронных библиотек (коллекций) и организация доступа к ним Электронная библиотека – автоматизированная библиотека в которой информация и документы находятся в электронной форме</vt:lpstr>
      <vt:lpstr>2.2. Виртуализация библиотечно-библиографического обслуживания на основе создания и освоения сервисов и электронных продуктов, организованных на сайте библиотеки</vt:lpstr>
      <vt:lpstr>Презентация PowerPoint</vt:lpstr>
      <vt:lpstr>Презентация PowerPoint</vt:lpstr>
      <vt:lpstr>Презентация PowerPoint</vt:lpstr>
      <vt:lpstr>Картотека отказов = Сервис «Нет нужной книги? Предложи книгу библиотеке» (Архангельская ОНБ, Свердловская ОУНБ)</vt:lpstr>
      <vt:lpstr>Издания библиотеки</vt:lpstr>
      <vt:lpstr>Библиографические списки, обзоры, путеводители по выставкам, дайджесты</vt:lpstr>
      <vt:lpstr>Электронные выставки</vt:lpstr>
      <vt:lpstr>Проекты поддержки и продвижения чтения</vt:lpstr>
      <vt:lpstr>Презентация PowerPoint</vt:lpstr>
      <vt:lpstr>Презентация PowerPoint</vt:lpstr>
      <vt:lpstr>Презентация PowerPoint</vt:lpstr>
      <vt:lpstr>Презентация PowerPoint</vt:lpstr>
      <vt:lpstr>4. Путеводители по ресурсам Интернет</vt:lpstr>
      <vt:lpstr>Перспективные библиографические направления</vt:lpstr>
      <vt:lpstr>Проблемы библиографической  деятельности</vt:lpstr>
      <vt:lpstr>Благодарю за внимание!  Матвеева Ирина Юрьевна,  8-922-69-82-711, mir2106@mail.ru  ВК: https://vk.com/id311491971  Проект «Современная библиотека: методический ракурс» ВК: https://vk.com/club194749859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Ира</dc:creator>
  <cp:lastModifiedBy>Пользователь Windows</cp:lastModifiedBy>
  <cp:revision>173</cp:revision>
  <cp:lastPrinted>2020-11-19T09:42:00Z</cp:lastPrinted>
  <dcterms:created xsi:type="dcterms:W3CDTF">2016-12-07T18:37:00Z</dcterms:created>
  <dcterms:modified xsi:type="dcterms:W3CDTF">2025-02-27T17:32:15Z</dcterms:modified>
  <cp:version>906</cp:version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C67EEF2FCEBC4EA5A5F683AAA68764FB_12</vt:lpwstr>
  </property>
  <property fmtid="{D5CDD505-2E9C-101B-9397-08002B2CF9AE}" pid="3" name="KSOProductBuildVer">
    <vt:lpwstr>1049-12.2.0.19805</vt:lpwstr>
  </property>
</Properties>
</file>